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86" r:id="rId3"/>
    <p:sldId id="257" r:id="rId4"/>
    <p:sldId id="258" r:id="rId5"/>
    <p:sldId id="259" r:id="rId6"/>
    <p:sldId id="260" r:id="rId7"/>
    <p:sldId id="261" r:id="rId8"/>
    <p:sldId id="262" r:id="rId9"/>
    <p:sldId id="263" r:id="rId10"/>
    <p:sldId id="264" r:id="rId11"/>
    <p:sldId id="301" r:id="rId12"/>
    <p:sldId id="265" r:id="rId13"/>
    <p:sldId id="300" r:id="rId14"/>
    <p:sldId id="284" r:id="rId15"/>
    <p:sldId id="302" r:id="rId16"/>
    <p:sldId id="267" r:id="rId17"/>
    <p:sldId id="268" r:id="rId18"/>
    <p:sldId id="271" r:id="rId19"/>
    <p:sldId id="269" r:id="rId20"/>
    <p:sldId id="270" r:id="rId21"/>
    <p:sldId id="272" r:id="rId22"/>
    <p:sldId id="299" r:id="rId23"/>
    <p:sldId id="303" r:id="rId24"/>
    <p:sldId id="304" r:id="rId25"/>
    <p:sldId id="285" r:id="rId26"/>
    <p:sldId id="297" r:id="rId27"/>
    <p:sldId id="274" r:id="rId28"/>
    <p:sldId id="275" r:id="rId29"/>
    <p:sldId id="276" r:id="rId30"/>
    <p:sldId id="277" r:id="rId31"/>
    <p:sldId id="278" r:id="rId32"/>
    <p:sldId id="280" r:id="rId33"/>
    <p:sldId id="296" r:id="rId34"/>
    <p:sldId id="279" r:id="rId35"/>
    <p:sldId id="294" r:id="rId36"/>
    <p:sldId id="295" r:id="rId37"/>
    <p:sldId id="281" r:id="rId38"/>
    <p:sldId id="305" r:id="rId39"/>
    <p:sldId id="306" r:id="rId40"/>
    <p:sldId id="307" r:id="rId41"/>
    <p:sldId id="283" r:id="rId42"/>
    <p:sldId id="287" r:id="rId43"/>
    <p:sldId id="288" r:id="rId44"/>
    <p:sldId id="308" r:id="rId45"/>
    <p:sldId id="290" r:id="rId46"/>
    <p:sldId id="291" r:id="rId47"/>
    <p:sldId id="292" r:id="rId48"/>
    <p:sldId id="293"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6"/>
  </p:normalViewPr>
  <p:slideViewPr>
    <p:cSldViewPr>
      <p:cViewPr varScale="1">
        <p:scale>
          <a:sx n="93" d="100"/>
          <a:sy n="93" d="100"/>
        </p:scale>
        <p:origin x="1464" y="192"/>
      </p:cViewPr>
      <p:guideLst>
        <p:guide orient="horz" pos="2160"/>
        <p:guide pos="2880"/>
      </p:guideLst>
    </p:cSldViewPr>
  </p:slideViewPr>
  <p:notesTextViewPr>
    <p:cViewPr>
      <p:scale>
        <a:sx n="100" d="100"/>
        <a:sy n="100" d="100"/>
      </p:scale>
      <p:origin x="0" y="0"/>
    </p:cViewPr>
  </p:notesTextViewPr>
  <p:sorterViewPr>
    <p:cViewPr>
      <p:scale>
        <a:sx n="1" d="1"/>
        <a:sy n="1" d="1"/>
      </p:scale>
      <p:origin x="0" y="-30330"/>
    </p:cViewPr>
  </p:sorterViewPr>
  <p:notesViewPr>
    <p:cSldViewPr>
      <p:cViewPr varScale="1">
        <p:scale>
          <a:sx n="85" d="100"/>
          <a:sy n="85" d="100"/>
        </p:scale>
        <p:origin x="-13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F7DAEDB-1461-B245-F5EE-DC79F7B051D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mn-cs"/>
              </a:defRPr>
            </a:lvl1pPr>
          </a:lstStyle>
          <a:p>
            <a:pPr>
              <a:defRPr/>
            </a:pPr>
            <a:endParaRPr lang="en-US" altLang="en-US"/>
          </a:p>
        </p:txBody>
      </p:sp>
      <p:sp>
        <p:nvSpPr>
          <p:cNvPr id="10243" name="Rectangle 3">
            <a:extLst>
              <a:ext uri="{FF2B5EF4-FFF2-40B4-BE49-F238E27FC236}">
                <a16:creationId xmlns:a16="http://schemas.microsoft.com/office/drawing/2014/main" id="{FCE883CB-8548-D598-B35C-C4D483B6D87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cs typeface="+mn-cs"/>
              </a:defRPr>
            </a:lvl1pPr>
          </a:lstStyle>
          <a:p>
            <a:pPr>
              <a:defRPr/>
            </a:pPr>
            <a:endParaRPr lang="en-US" altLang="en-US"/>
          </a:p>
        </p:txBody>
      </p:sp>
      <p:sp>
        <p:nvSpPr>
          <p:cNvPr id="2052" name="Rectangle 4">
            <a:extLst>
              <a:ext uri="{FF2B5EF4-FFF2-40B4-BE49-F238E27FC236}">
                <a16:creationId xmlns:a16="http://schemas.microsoft.com/office/drawing/2014/main" id="{B2A66234-35D4-E971-9E96-2BBFFB49EB8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065EBECA-E4BE-5321-7328-EB0BD5B5B01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3923A55B-0FE1-D3B9-5B9B-929F0E9744C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mn-cs"/>
              </a:defRPr>
            </a:lvl1pPr>
          </a:lstStyle>
          <a:p>
            <a:pPr>
              <a:defRPr/>
            </a:pPr>
            <a:endParaRPr lang="en-US" altLang="en-US"/>
          </a:p>
        </p:txBody>
      </p:sp>
      <p:sp>
        <p:nvSpPr>
          <p:cNvPr id="10247" name="Rectangle 7">
            <a:extLst>
              <a:ext uri="{FF2B5EF4-FFF2-40B4-BE49-F238E27FC236}">
                <a16:creationId xmlns:a16="http://schemas.microsoft.com/office/drawing/2014/main" id="{0974B588-B60A-937C-3294-2AB6FB242D6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5C8A593-C0D8-5C4D-A183-78D826B8FD0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nalc.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nc-nd/3.0/u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arketplace.org/topics/sustainability/states-consider-labeling-gmo-food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6670F09-D643-1D87-A88C-E1C1C1EBDD6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Geneva" panose="020B0503030404040204" pitchFamily="34" charset="0"/>
              </a:defRPr>
            </a:lvl1pPr>
            <a:lvl2pPr marL="742950" indent="-285750">
              <a:defRPr>
                <a:solidFill>
                  <a:schemeClr val="tx1"/>
                </a:solidFill>
                <a:latin typeface="Arial" panose="020B0604020202020204" pitchFamily="34" charset="0"/>
                <a:ea typeface="Geneva" panose="020B0503030404040204" pitchFamily="34" charset="0"/>
              </a:defRPr>
            </a:lvl2pPr>
            <a:lvl3pPr marL="1143000" indent="-228600">
              <a:defRPr>
                <a:solidFill>
                  <a:schemeClr val="tx1"/>
                </a:solidFill>
                <a:latin typeface="Arial" panose="020B0604020202020204" pitchFamily="34" charset="0"/>
                <a:ea typeface="Geneva" panose="020B0503030404040204" pitchFamily="34" charset="0"/>
              </a:defRPr>
            </a:lvl3pPr>
            <a:lvl4pPr marL="1600200" indent="-228600">
              <a:defRPr>
                <a:solidFill>
                  <a:schemeClr val="tx1"/>
                </a:solidFill>
                <a:latin typeface="Arial" panose="020B0604020202020204" pitchFamily="34" charset="0"/>
                <a:ea typeface="Geneva" panose="020B0503030404040204" pitchFamily="34" charset="0"/>
              </a:defRPr>
            </a:lvl4pPr>
            <a:lvl5pPr marL="2057400" indent="-228600">
              <a:defRPr>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9pPr>
          </a:lstStyle>
          <a:p>
            <a:fld id="{F4A998A6-BFF1-514B-8396-13A859D0A608}" type="slidenum">
              <a:rPr lang="en-US" altLang="en-US"/>
              <a:pPr/>
              <a:t>8</a:t>
            </a:fld>
            <a:endParaRPr lang="en-US" altLang="en-US"/>
          </a:p>
        </p:txBody>
      </p:sp>
      <p:sp>
        <p:nvSpPr>
          <p:cNvPr id="11267" name="Rectangle 2">
            <a:extLst>
              <a:ext uri="{FF2B5EF4-FFF2-40B4-BE49-F238E27FC236}">
                <a16:creationId xmlns:a16="http://schemas.microsoft.com/office/drawing/2014/main" id="{E41BA541-9CA1-46E7-96CA-BAC5B034F57A}"/>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639892C-AA44-7F4E-57B3-A87A8423E3B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B3E9857-9D3F-3784-D00D-C002AAA01272}"/>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58CE913E-C593-054A-D0E3-E3FBC5A39DF2}"/>
              </a:ext>
            </a:extLst>
          </p:cNvPr>
          <p:cNvSpPr>
            <a:spLocks noGrp="1"/>
          </p:cNvSpPr>
          <p:nvPr>
            <p:ph type="body" idx="1"/>
          </p:nvPr>
        </p:nvSpPr>
        <p:spPr>
          <a:noFill/>
        </p:spPr>
        <p:txBody>
          <a:bodyPr/>
          <a:lstStyle/>
          <a:p>
            <a:pPr eaLnBrk="1" hangingPunct="1"/>
            <a:r>
              <a:rPr lang="en-US" altLang="en-US">
                <a:ea typeface="Geneva" panose="020B0503030404040204" pitchFamily="34" charset="0"/>
              </a:rPr>
              <a:t>This work by </a:t>
            </a:r>
            <a:r>
              <a:rPr lang="en-US" altLang="en-US">
                <a:ea typeface="Geneva" panose="020B0503030404040204" pitchFamily="34" charset="0"/>
                <a:hlinkClick r:id="rId3"/>
              </a:rPr>
              <a:t>Cold Spring Harbor Laboratory</a:t>
            </a:r>
            <a:r>
              <a:rPr lang="en-US" altLang="en-US">
                <a:ea typeface="Geneva" panose="020B0503030404040204" pitchFamily="34" charset="0"/>
              </a:rPr>
              <a:t> is licensed under a </a:t>
            </a:r>
            <a:r>
              <a:rPr lang="en-US" altLang="en-US">
                <a:ea typeface="Geneva" panose="020B0503030404040204" pitchFamily="34" charset="0"/>
                <a:hlinkClick r:id="rId4"/>
              </a:rPr>
              <a:t>Creative Commons Attribution-Noncommercial-No Derivative Works 3.0 United States License</a:t>
            </a:r>
            <a:r>
              <a:rPr lang="en-US" altLang="en-US">
                <a:ea typeface="Geneva" panose="020B0503030404040204" pitchFamily="34" charset="0"/>
              </a:rPr>
              <a:t>.</a:t>
            </a:r>
          </a:p>
          <a:p>
            <a:pPr eaLnBrk="1" hangingPunct="1"/>
            <a:r>
              <a:rPr lang="en-US" altLang="en-US">
                <a:ea typeface="Geneva" panose="020B0503030404040204" pitchFamily="34" charset="0"/>
              </a:rPr>
              <a:t>Taken from http://www.dnalc.org/view/16343-Gallery-15-Friedrich-Miescher.html</a:t>
            </a:r>
          </a:p>
          <a:p>
            <a:endParaRPr lang="en-US" altLang="en-US">
              <a:ea typeface="Geneva" panose="020B0503030404040204" pitchFamily="34" charset="0"/>
            </a:endParaRPr>
          </a:p>
        </p:txBody>
      </p:sp>
      <p:sp>
        <p:nvSpPr>
          <p:cNvPr id="15364" name="Slide Number Placeholder 3">
            <a:extLst>
              <a:ext uri="{FF2B5EF4-FFF2-40B4-BE49-F238E27FC236}">
                <a16:creationId xmlns:a16="http://schemas.microsoft.com/office/drawing/2014/main" id="{4E329D9F-AC00-E68E-EC7D-05E552CD019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ea typeface="Geneva" panose="020B0503030404040204" pitchFamily="34" charset="0"/>
              </a:defRPr>
            </a:lvl1pPr>
            <a:lvl2pPr marL="742950" indent="-285750">
              <a:defRPr>
                <a:solidFill>
                  <a:schemeClr val="tx1"/>
                </a:solidFill>
                <a:latin typeface="Arial" panose="020B0604020202020204" pitchFamily="34" charset="0"/>
                <a:ea typeface="Geneva" panose="020B0503030404040204" pitchFamily="34" charset="0"/>
              </a:defRPr>
            </a:lvl2pPr>
            <a:lvl3pPr marL="1143000" indent="-228600">
              <a:defRPr>
                <a:solidFill>
                  <a:schemeClr val="tx1"/>
                </a:solidFill>
                <a:latin typeface="Arial" panose="020B0604020202020204" pitchFamily="34" charset="0"/>
                <a:ea typeface="Geneva" panose="020B0503030404040204" pitchFamily="34" charset="0"/>
              </a:defRPr>
            </a:lvl3pPr>
            <a:lvl4pPr marL="1600200" indent="-228600">
              <a:defRPr>
                <a:solidFill>
                  <a:schemeClr val="tx1"/>
                </a:solidFill>
                <a:latin typeface="Arial" panose="020B0604020202020204" pitchFamily="34" charset="0"/>
                <a:ea typeface="Geneva" panose="020B0503030404040204" pitchFamily="34" charset="0"/>
              </a:defRPr>
            </a:lvl4pPr>
            <a:lvl5pPr marL="2057400" indent="-228600">
              <a:defRPr>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9pPr>
          </a:lstStyle>
          <a:p>
            <a:fld id="{9BCBDCF0-E4E5-584B-9EEB-217C1044284E}" type="slidenum">
              <a:rPr lang="en-US" altLang="en-US"/>
              <a:pPr/>
              <a:t>11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D4DB744-EAEE-5657-3CA5-64D423540F3E}"/>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9584334B-CDDB-E544-70A4-33E886FC9F95}"/>
              </a:ext>
            </a:extLst>
          </p:cNvPr>
          <p:cNvSpPr>
            <a:spLocks noGrp="1"/>
          </p:cNvSpPr>
          <p:nvPr>
            <p:ph type="body" idx="1"/>
          </p:nvPr>
        </p:nvSpPr>
        <p:spPr>
          <a:noFill/>
        </p:spPr>
        <p:txBody>
          <a:bodyPr/>
          <a:lstStyle/>
          <a:p>
            <a:r>
              <a:rPr lang="en-US" altLang="en-US">
                <a:ea typeface="Geneva" panose="020B0503030404040204" pitchFamily="34" charset="0"/>
              </a:rPr>
              <a:t>Image taken from </a:t>
            </a:r>
            <a:r>
              <a:rPr lang="en-US" altLang="en-US">
                <a:ea typeface="Geneva" panose="020B0503030404040204" pitchFamily="34" charset="0"/>
                <a:hlinkClick r:id="rId3"/>
              </a:rPr>
              <a:t>http://www.marketplace.org/topics/sustainability/states-consider-labeling-gmo-foods</a:t>
            </a:r>
            <a:r>
              <a:rPr lang="en-US" altLang="en-US">
                <a:ea typeface="Geneva" panose="020B0503030404040204" pitchFamily="34" charset="0"/>
              </a:rPr>
              <a:t> image listed as from Joost J. Bakker IJmuiden / Creative Commons</a:t>
            </a:r>
          </a:p>
          <a:p>
            <a:endParaRPr lang="en-US" altLang="en-US">
              <a:ea typeface="Geneva" panose="020B0503030404040204" pitchFamily="34" charset="0"/>
            </a:endParaRPr>
          </a:p>
        </p:txBody>
      </p:sp>
      <p:sp>
        <p:nvSpPr>
          <p:cNvPr id="37892" name="Slide Number Placeholder 3">
            <a:extLst>
              <a:ext uri="{FF2B5EF4-FFF2-40B4-BE49-F238E27FC236}">
                <a16:creationId xmlns:a16="http://schemas.microsoft.com/office/drawing/2014/main" id="{8396AED7-D2D0-17DA-A262-13BCE64855C6}"/>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ea typeface="Geneva" panose="020B0503030404040204" pitchFamily="34" charset="0"/>
              </a:defRPr>
            </a:lvl1pPr>
            <a:lvl2pPr marL="742950" indent="-285750">
              <a:defRPr>
                <a:solidFill>
                  <a:schemeClr val="tx1"/>
                </a:solidFill>
                <a:latin typeface="Arial" panose="020B0604020202020204" pitchFamily="34" charset="0"/>
                <a:ea typeface="Geneva" panose="020B0503030404040204" pitchFamily="34" charset="0"/>
              </a:defRPr>
            </a:lvl2pPr>
            <a:lvl3pPr marL="1143000" indent="-228600">
              <a:defRPr>
                <a:solidFill>
                  <a:schemeClr val="tx1"/>
                </a:solidFill>
                <a:latin typeface="Arial" panose="020B0604020202020204" pitchFamily="34" charset="0"/>
                <a:ea typeface="Geneva" panose="020B0503030404040204" pitchFamily="34" charset="0"/>
              </a:defRPr>
            </a:lvl3pPr>
            <a:lvl4pPr marL="1600200" indent="-228600">
              <a:defRPr>
                <a:solidFill>
                  <a:schemeClr val="tx1"/>
                </a:solidFill>
                <a:latin typeface="Arial" panose="020B0604020202020204" pitchFamily="34" charset="0"/>
                <a:ea typeface="Geneva" panose="020B0503030404040204" pitchFamily="34" charset="0"/>
              </a:defRPr>
            </a:lvl4pPr>
            <a:lvl5pPr marL="2057400" indent="-228600">
              <a:defRPr>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9pPr>
          </a:lstStyle>
          <a:p>
            <a:fld id="{938C713B-ED6D-7147-A429-C47F8BE45E43}" type="slidenum">
              <a:rPr lang="en-US" altLang="en-US"/>
              <a:pPr/>
              <a:t>32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79BE380-4EBC-B6AA-3043-B32A0A62F1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CFE504A-6A7E-C734-2F8C-F2D4633498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EB3EED8-9CA8-A082-23D5-5C57CD759AE0}"/>
              </a:ext>
            </a:extLst>
          </p:cNvPr>
          <p:cNvSpPr>
            <a:spLocks noGrp="1" noChangeArrowheads="1"/>
          </p:cNvSpPr>
          <p:nvPr>
            <p:ph type="sldNum" sz="quarter" idx="12"/>
          </p:nvPr>
        </p:nvSpPr>
        <p:spPr>
          <a:ln/>
        </p:spPr>
        <p:txBody>
          <a:bodyPr/>
          <a:lstStyle>
            <a:lvl1pPr>
              <a:defRPr/>
            </a:lvl1pPr>
          </a:lstStyle>
          <a:p>
            <a:fld id="{CC8F075B-EFF6-BA4F-8D3F-AF792900A3DF}" type="slidenum">
              <a:rPr lang="en-US" altLang="en-US"/>
              <a:pPr/>
              <a:t>‹#›</a:t>
            </a:fld>
            <a:endParaRPr lang="en-US" altLang="en-US"/>
          </a:p>
        </p:txBody>
      </p:sp>
    </p:spTree>
    <p:extLst>
      <p:ext uri="{BB962C8B-B14F-4D97-AF65-F5344CB8AC3E}">
        <p14:creationId xmlns:p14="http://schemas.microsoft.com/office/powerpoint/2010/main" val="245875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9CED7A-ABF1-C499-999B-29AFF4A25D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D51A277-1B2A-0F15-BF0B-0CF4542634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228F187-B63C-B49E-F6D1-54725F47CAFB}"/>
              </a:ext>
            </a:extLst>
          </p:cNvPr>
          <p:cNvSpPr>
            <a:spLocks noGrp="1" noChangeArrowheads="1"/>
          </p:cNvSpPr>
          <p:nvPr>
            <p:ph type="sldNum" sz="quarter" idx="12"/>
          </p:nvPr>
        </p:nvSpPr>
        <p:spPr>
          <a:ln/>
        </p:spPr>
        <p:txBody>
          <a:bodyPr/>
          <a:lstStyle>
            <a:lvl1pPr>
              <a:defRPr/>
            </a:lvl1pPr>
          </a:lstStyle>
          <a:p>
            <a:fld id="{715D4AC0-B07E-D447-85FC-5DBF01558423}" type="slidenum">
              <a:rPr lang="en-US" altLang="en-US"/>
              <a:pPr/>
              <a:t>‹#›</a:t>
            </a:fld>
            <a:endParaRPr lang="en-US" altLang="en-US"/>
          </a:p>
        </p:txBody>
      </p:sp>
    </p:spTree>
    <p:extLst>
      <p:ext uri="{BB962C8B-B14F-4D97-AF65-F5344CB8AC3E}">
        <p14:creationId xmlns:p14="http://schemas.microsoft.com/office/powerpoint/2010/main" val="100251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1CB520-1100-F189-30F8-A888DD9A61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7F9590F-F17C-1542-BC56-EDEC0DB772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4AD3D6D-5124-5008-CF3D-EC0D066F06C3}"/>
              </a:ext>
            </a:extLst>
          </p:cNvPr>
          <p:cNvSpPr>
            <a:spLocks noGrp="1" noChangeArrowheads="1"/>
          </p:cNvSpPr>
          <p:nvPr>
            <p:ph type="sldNum" sz="quarter" idx="12"/>
          </p:nvPr>
        </p:nvSpPr>
        <p:spPr>
          <a:ln/>
        </p:spPr>
        <p:txBody>
          <a:bodyPr/>
          <a:lstStyle>
            <a:lvl1pPr>
              <a:defRPr/>
            </a:lvl1pPr>
          </a:lstStyle>
          <a:p>
            <a:fld id="{018455DB-5796-BD41-AEDA-74A5D8668B62}" type="slidenum">
              <a:rPr lang="en-US" altLang="en-US"/>
              <a:pPr/>
              <a:t>‹#›</a:t>
            </a:fld>
            <a:endParaRPr lang="en-US" altLang="en-US"/>
          </a:p>
        </p:txBody>
      </p:sp>
    </p:spTree>
    <p:extLst>
      <p:ext uri="{BB962C8B-B14F-4D97-AF65-F5344CB8AC3E}">
        <p14:creationId xmlns:p14="http://schemas.microsoft.com/office/powerpoint/2010/main" val="331001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638E96-045F-FE3F-EC96-5075B3125B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4F38E75-5EAA-159E-0DCB-F316C26CA8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B3ECA4-6BD7-78C4-FDD2-FAB02E7B5539}"/>
              </a:ext>
            </a:extLst>
          </p:cNvPr>
          <p:cNvSpPr>
            <a:spLocks noGrp="1" noChangeArrowheads="1"/>
          </p:cNvSpPr>
          <p:nvPr>
            <p:ph type="sldNum" sz="quarter" idx="12"/>
          </p:nvPr>
        </p:nvSpPr>
        <p:spPr>
          <a:ln/>
        </p:spPr>
        <p:txBody>
          <a:bodyPr/>
          <a:lstStyle>
            <a:lvl1pPr>
              <a:defRPr/>
            </a:lvl1pPr>
          </a:lstStyle>
          <a:p>
            <a:fld id="{4FFEE92A-8A3B-4848-9E6D-DEA3DDF3716C}" type="slidenum">
              <a:rPr lang="en-US" altLang="en-US"/>
              <a:pPr/>
              <a:t>‹#›</a:t>
            </a:fld>
            <a:endParaRPr lang="en-US" altLang="en-US"/>
          </a:p>
        </p:txBody>
      </p:sp>
    </p:spTree>
    <p:extLst>
      <p:ext uri="{BB962C8B-B14F-4D97-AF65-F5344CB8AC3E}">
        <p14:creationId xmlns:p14="http://schemas.microsoft.com/office/powerpoint/2010/main" val="21327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45140C1-E7D7-26F4-8D84-4BDF25AB9C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31E6865-609E-BD7E-824C-7C886D44B4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9237F6E-5048-6624-8AD3-A72F423CF225}"/>
              </a:ext>
            </a:extLst>
          </p:cNvPr>
          <p:cNvSpPr>
            <a:spLocks noGrp="1" noChangeArrowheads="1"/>
          </p:cNvSpPr>
          <p:nvPr>
            <p:ph type="sldNum" sz="quarter" idx="12"/>
          </p:nvPr>
        </p:nvSpPr>
        <p:spPr>
          <a:ln/>
        </p:spPr>
        <p:txBody>
          <a:bodyPr/>
          <a:lstStyle>
            <a:lvl1pPr>
              <a:defRPr/>
            </a:lvl1pPr>
          </a:lstStyle>
          <a:p>
            <a:fld id="{D0271B0A-FDBC-E243-8117-E625BEAF2DEC}" type="slidenum">
              <a:rPr lang="en-US" altLang="en-US"/>
              <a:pPr/>
              <a:t>‹#›</a:t>
            </a:fld>
            <a:endParaRPr lang="en-US" altLang="en-US"/>
          </a:p>
        </p:txBody>
      </p:sp>
    </p:spTree>
    <p:extLst>
      <p:ext uri="{BB962C8B-B14F-4D97-AF65-F5344CB8AC3E}">
        <p14:creationId xmlns:p14="http://schemas.microsoft.com/office/powerpoint/2010/main" val="75384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E77C05-2330-53EF-7C00-434CA8CFB6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7D60A24-0CB4-CFBF-3E5E-B808A85900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54149E4-A3CB-346C-E49F-2284A5E40A12}"/>
              </a:ext>
            </a:extLst>
          </p:cNvPr>
          <p:cNvSpPr>
            <a:spLocks noGrp="1" noChangeArrowheads="1"/>
          </p:cNvSpPr>
          <p:nvPr>
            <p:ph type="sldNum" sz="quarter" idx="12"/>
          </p:nvPr>
        </p:nvSpPr>
        <p:spPr>
          <a:ln/>
        </p:spPr>
        <p:txBody>
          <a:bodyPr/>
          <a:lstStyle>
            <a:lvl1pPr>
              <a:defRPr/>
            </a:lvl1pPr>
          </a:lstStyle>
          <a:p>
            <a:fld id="{173A1B32-1823-6445-8EBD-52437469EE98}" type="slidenum">
              <a:rPr lang="en-US" altLang="en-US"/>
              <a:pPr/>
              <a:t>‹#›</a:t>
            </a:fld>
            <a:endParaRPr lang="en-US" altLang="en-US"/>
          </a:p>
        </p:txBody>
      </p:sp>
    </p:spTree>
    <p:extLst>
      <p:ext uri="{BB962C8B-B14F-4D97-AF65-F5344CB8AC3E}">
        <p14:creationId xmlns:p14="http://schemas.microsoft.com/office/powerpoint/2010/main" val="415783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9BE8E5-28FE-6ED6-C3D2-50EF26196D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3CF7035-9F79-248F-DB79-C7F827DA44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3C995B9-59C1-29CE-D7B6-5926623390B7}"/>
              </a:ext>
            </a:extLst>
          </p:cNvPr>
          <p:cNvSpPr>
            <a:spLocks noGrp="1" noChangeArrowheads="1"/>
          </p:cNvSpPr>
          <p:nvPr>
            <p:ph type="sldNum" sz="quarter" idx="12"/>
          </p:nvPr>
        </p:nvSpPr>
        <p:spPr>
          <a:ln/>
        </p:spPr>
        <p:txBody>
          <a:bodyPr/>
          <a:lstStyle>
            <a:lvl1pPr>
              <a:defRPr/>
            </a:lvl1pPr>
          </a:lstStyle>
          <a:p>
            <a:fld id="{27D3F022-BC2A-4742-AA7A-4198E0734A77}" type="slidenum">
              <a:rPr lang="en-US" altLang="en-US"/>
              <a:pPr/>
              <a:t>‹#›</a:t>
            </a:fld>
            <a:endParaRPr lang="en-US" altLang="en-US"/>
          </a:p>
        </p:txBody>
      </p:sp>
    </p:spTree>
    <p:extLst>
      <p:ext uri="{BB962C8B-B14F-4D97-AF65-F5344CB8AC3E}">
        <p14:creationId xmlns:p14="http://schemas.microsoft.com/office/powerpoint/2010/main" val="272203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0CAE2F1-E329-B8EC-A3E3-625268925B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63C6CF2-59C3-3673-C9D8-F6FC9255B7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7A4ECD8-BFFA-0C84-9B72-82BDE76C9431}"/>
              </a:ext>
            </a:extLst>
          </p:cNvPr>
          <p:cNvSpPr>
            <a:spLocks noGrp="1" noChangeArrowheads="1"/>
          </p:cNvSpPr>
          <p:nvPr>
            <p:ph type="sldNum" sz="quarter" idx="12"/>
          </p:nvPr>
        </p:nvSpPr>
        <p:spPr>
          <a:ln/>
        </p:spPr>
        <p:txBody>
          <a:bodyPr/>
          <a:lstStyle>
            <a:lvl1pPr>
              <a:defRPr/>
            </a:lvl1pPr>
          </a:lstStyle>
          <a:p>
            <a:fld id="{752425B1-D6B5-4749-B834-505C7CB1F4FB}" type="slidenum">
              <a:rPr lang="en-US" altLang="en-US"/>
              <a:pPr/>
              <a:t>‹#›</a:t>
            </a:fld>
            <a:endParaRPr lang="en-US" altLang="en-US"/>
          </a:p>
        </p:txBody>
      </p:sp>
    </p:spTree>
    <p:extLst>
      <p:ext uri="{BB962C8B-B14F-4D97-AF65-F5344CB8AC3E}">
        <p14:creationId xmlns:p14="http://schemas.microsoft.com/office/powerpoint/2010/main" val="10779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47DECD-CF71-376E-419F-9BE68FA2D3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61AA306-3A8D-B210-52E5-BA050D34AD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2DF42D8-8F3D-2A5D-072E-4C4445767117}"/>
              </a:ext>
            </a:extLst>
          </p:cNvPr>
          <p:cNvSpPr>
            <a:spLocks noGrp="1" noChangeArrowheads="1"/>
          </p:cNvSpPr>
          <p:nvPr>
            <p:ph type="sldNum" sz="quarter" idx="12"/>
          </p:nvPr>
        </p:nvSpPr>
        <p:spPr>
          <a:ln/>
        </p:spPr>
        <p:txBody>
          <a:bodyPr/>
          <a:lstStyle>
            <a:lvl1pPr>
              <a:defRPr/>
            </a:lvl1pPr>
          </a:lstStyle>
          <a:p>
            <a:fld id="{16C84123-4BFD-8E4D-9110-75693481E6FE}" type="slidenum">
              <a:rPr lang="en-US" altLang="en-US"/>
              <a:pPr/>
              <a:t>‹#›</a:t>
            </a:fld>
            <a:endParaRPr lang="en-US" altLang="en-US"/>
          </a:p>
        </p:txBody>
      </p:sp>
    </p:spTree>
    <p:extLst>
      <p:ext uri="{BB962C8B-B14F-4D97-AF65-F5344CB8AC3E}">
        <p14:creationId xmlns:p14="http://schemas.microsoft.com/office/powerpoint/2010/main" val="134161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94F3E6E-3EDA-A5F8-719B-CC83D4D0D3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3DC79DD-E563-6523-1B0D-05694BA4F0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A7FCF63-CBAB-7FB4-2B1C-37453682D47B}"/>
              </a:ext>
            </a:extLst>
          </p:cNvPr>
          <p:cNvSpPr>
            <a:spLocks noGrp="1" noChangeArrowheads="1"/>
          </p:cNvSpPr>
          <p:nvPr>
            <p:ph type="sldNum" sz="quarter" idx="12"/>
          </p:nvPr>
        </p:nvSpPr>
        <p:spPr>
          <a:ln/>
        </p:spPr>
        <p:txBody>
          <a:bodyPr/>
          <a:lstStyle>
            <a:lvl1pPr>
              <a:defRPr/>
            </a:lvl1pPr>
          </a:lstStyle>
          <a:p>
            <a:fld id="{ED361EA2-D615-1D4A-870E-41AF36AC6657}" type="slidenum">
              <a:rPr lang="en-US" altLang="en-US"/>
              <a:pPr/>
              <a:t>‹#›</a:t>
            </a:fld>
            <a:endParaRPr lang="en-US" altLang="en-US"/>
          </a:p>
        </p:txBody>
      </p:sp>
    </p:spTree>
    <p:extLst>
      <p:ext uri="{BB962C8B-B14F-4D97-AF65-F5344CB8AC3E}">
        <p14:creationId xmlns:p14="http://schemas.microsoft.com/office/powerpoint/2010/main" val="191424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07FD207-167F-A7A3-F1F6-A1D89AB9C3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1CC962E-3523-5D38-4A38-962272FB7A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1C350BD-5F06-6879-E186-5AD1374F5F2A}"/>
              </a:ext>
            </a:extLst>
          </p:cNvPr>
          <p:cNvSpPr>
            <a:spLocks noGrp="1" noChangeArrowheads="1"/>
          </p:cNvSpPr>
          <p:nvPr>
            <p:ph type="sldNum" sz="quarter" idx="12"/>
          </p:nvPr>
        </p:nvSpPr>
        <p:spPr>
          <a:ln/>
        </p:spPr>
        <p:txBody>
          <a:bodyPr/>
          <a:lstStyle>
            <a:lvl1pPr>
              <a:defRPr/>
            </a:lvl1pPr>
          </a:lstStyle>
          <a:p>
            <a:fld id="{5F361724-8B9F-F44B-9A84-6A4A57E52E1B}" type="slidenum">
              <a:rPr lang="en-US" altLang="en-US"/>
              <a:pPr/>
              <a:t>‹#›</a:t>
            </a:fld>
            <a:endParaRPr lang="en-US" altLang="en-US"/>
          </a:p>
        </p:txBody>
      </p:sp>
    </p:spTree>
    <p:extLst>
      <p:ext uri="{BB962C8B-B14F-4D97-AF65-F5344CB8AC3E}">
        <p14:creationId xmlns:p14="http://schemas.microsoft.com/office/powerpoint/2010/main" val="123250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1D22975-061D-FB1A-3352-FFB79189FE2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9A3A2B2-62DF-6A6B-35B4-FA45E86680B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712EB7B-91F6-44F9-E93F-0D56D4B8312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mn-ea"/>
                <a:cs typeface="+mn-cs"/>
              </a:defRPr>
            </a:lvl1pPr>
          </a:lstStyle>
          <a:p>
            <a:pPr>
              <a:defRPr/>
            </a:pPr>
            <a:endParaRPr lang="en-US" altLang="en-US"/>
          </a:p>
        </p:txBody>
      </p:sp>
      <p:sp>
        <p:nvSpPr>
          <p:cNvPr id="1029" name="Rectangle 5">
            <a:extLst>
              <a:ext uri="{FF2B5EF4-FFF2-40B4-BE49-F238E27FC236}">
                <a16:creationId xmlns:a16="http://schemas.microsoft.com/office/drawing/2014/main" id="{B2379D47-F143-E785-0E5F-04ADF385C1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mn-ea"/>
                <a:cs typeface="+mn-cs"/>
              </a:defRPr>
            </a:lvl1pPr>
          </a:lstStyle>
          <a:p>
            <a:pPr>
              <a:defRPr/>
            </a:pPr>
            <a:endParaRPr lang="en-US" altLang="en-US"/>
          </a:p>
        </p:txBody>
      </p:sp>
      <p:sp>
        <p:nvSpPr>
          <p:cNvPr id="1030" name="Rectangle 6">
            <a:extLst>
              <a:ext uri="{FF2B5EF4-FFF2-40B4-BE49-F238E27FC236}">
                <a16:creationId xmlns:a16="http://schemas.microsoft.com/office/drawing/2014/main" id="{9609D612-405A-83AA-A990-74FDB605F76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62A01E4-6BDC-9440-B6EA-D61D158A7E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Geneva" charset="0"/>
          <a:cs typeface="Geneva"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Geneva" charset="0"/>
          <a:cs typeface="Geneva"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Geneva" charset="0"/>
          <a:cs typeface="Geneva"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Geneva" charset="0"/>
          <a:cs typeface="Geneva"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Geneva" charset="0"/>
          <a:cs typeface="Geneva"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Geneva" charset="0"/>
          <a:cs typeface="Geneva" charset="0"/>
        </a:defRPr>
      </a:lvl1pPr>
      <a:lvl2pPr marL="742950" indent="-285750" algn="l" rtl="0" eaLnBrk="0" fontAlgn="base" hangingPunct="0">
        <a:spcBef>
          <a:spcPct val="20000"/>
        </a:spcBef>
        <a:spcAft>
          <a:spcPct val="0"/>
        </a:spcAft>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Geneva"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britannica.com/list/cc-the-first-cloned-c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1B4B0DBE-4624-0BD6-79F1-EBBE2573BFB9}"/>
              </a:ext>
            </a:extLst>
          </p:cNvPr>
          <p:cNvSpPr>
            <a:spLocks noGrp="1" noChangeArrowheads="1"/>
          </p:cNvSpPr>
          <p:nvPr>
            <p:ph type="title"/>
          </p:nvPr>
        </p:nvSpPr>
        <p:spPr>
          <a:xfrm>
            <a:off x="457200" y="1828800"/>
            <a:ext cx="8229600" cy="1143000"/>
          </a:xfrm>
        </p:spPr>
        <p:txBody>
          <a:bodyPr/>
          <a:lstStyle/>
          <a:p>
            <a:pPr eaLnBrk="1" hangingPunct="1">
              <a:defRPr/>
            </a:pPr>
            <a:r>
              <a:rPr lang="en-US" sz="5400" b="1">
                <a:cs typeface="+mj-cs"/>
              </a:rPr>
              <a:t>Biotechnology Timeline</a:t>
            </a:r>
          </a:p>
        </p:txBody>
      </p:sp>
      <p:sp>
        <p:nvSpPr>
          <p:cNvPr id="3075" name="Rectangle 5">
            <a:extLst>
              <a:ext uri="{FF2B5EF4-FFF2-40B4-BE49-F238E27FC236}">
                <a16:creationId xmlns:a16="http://schemas.microsoft.com/office/drawing/2014/main" id="{A8E09441-0D25-6877-07D6-CA1E3623BB12}"/>
              </a:ext>
            </a:extLst>
          </p:cNvPr>
          <p:cNvSpPr>
            <a:spLocks noGrp="1" noChangeArrowheads="1"/>
          </p:cNvSpPr>
          <p:nvPr>
            <p:ph type="body" idx="1"/>
          </p:nvPr>
        </p:nvSpPr>
        <p:spPr>
          <a:xfrm>
            <a:off x="1066800" y="3200400"/>
            <a:ext cx="7162800" cy="2925763"/>
          </a:xfrm>
        </p:spPr>
        <p:txBody>
          <a:bodyPr/>
          <a:lstStyle/>
          <a:p>
            <a:pPr algn="ctr" eaLnBrk="1" hangingPunct="1">
              <a:buFontTx/>
              <a:buNone/>
              <a:defRPr/>
            </a:pPr>
            <a:r>
              <a:rPr lang="en-US" i="1" dirty="0">
                <a:solidFill>
                  <a:schemeClr val="hlink"/>
                </a:solidFill>
                <a:cs typeface="+mn-cs"/>
              </a:rPr>
              <a:t>the history of using scientific knowledge and living systems as tools to solve problems or make useful products</a:t>
            </a:r>
            <a:endParaRPr lang="en-US" i="1" dirty="0">
              <a:solidFill>
                <a:schemeClr val="accent2"/>
              </a:solidFill>
              <a:cs typeface="+mn-cs"/>
            </a:endParaRPr>
          </a:p>
          <a:p>
            <a:pPr eaLnBrk="1" hangingPunct="1">
              <a:buFontTx/>
              <a:buNone/>
              <a:defRPr/>
            </a:pPr>
            <a:r>
              <a:rPr lang="en-US" dirty="0">
                <a:cs typeface="+mn-cs"/>
              </a:rPr>
              <a:t>	</a:t>
            </a:r>
          </a:p>
          <a:p>
            <a:pPr eaLnBrk="1" hangingPunct="1">
              <a:buFontTx/>
              <a:buNone/>
              <a:defRPr/>
            </a:pPr>
            <a:r>
              <a:rPr lang="en-US" sz="2800" dirty="0">
                <a:cs typeface="+mn-cs"/>
              </a:rPr>
              <a:t>		</a:t>
            </a:r>
            <a:endParaRPr lang="en-US" dirty="0">
              <a:cs typeface="+mn-cs"/>
            </a:endParaRPr>
          </a:p>
        </p:txBody>
      </p:sp>
      <p:grpSp>
        <p:nvGrpSpPr>
          <p:cNvPr id="3076" name="Group 3">
            <a:extLst>
              <a:ext uri="{FF2B5EF4-FFF2-40B4-BE49-F238E27FC236}">
                <a16:creationId xmlns:a16="http://schemas.microsoft.com/office/drawing/2014/main" id="{C6BF2573-CCA8-B6C9-8BCD-79C46832E652}"/>
              </a:ext>
            </a:extLst>
          </p:cNvPr>
          <p:cNvGrpSpPr>
            <a:grpSpLocks/>
          </p:cNvGrpSpPr>
          <p:nvPr/>
        </p:nvGrpSpPr>
        <p:grpSpPr bwMode="auto">
          <a:xfrm>
            <a:off x="2914650" y="5867400"/>
            <a:ext cx="3314700" cy="755650"/>
            <a:chOff x="3200400" y="5867400"/>
            <a:chExt cx="3314118" cy="756404"/>
          </a:xfrm>
        </p:grpSpPr>
        <p:pic>
          <p:nvPicPr>
            <p:cNvPr id="3077" name="Picture 1" descr="ncabr-logo_png.png">
              <a:extLst>
                <a:ext uri="{FF2B5EF4-FFF2-40B4-BE49-F238E27FC236}">
                  <a16:creationId xmlns:a16="http://schemas.microsoft.com/office/drawing/2014/main" id="{F8E68E3D-B602-D8B6-586A-618201E3C2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096000"/>
              <a:ext cx="1219200" cy="4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biogen-logo_png.png">
              <a:extLst>
                <a:ext uri="{FF2B5EF4-FFF2-40B4-BE49-F238E27FC236}">
                  <a16:creationId xmlns:a16="http://schemas.microsoft.com/office/drawing/2014/main" id="{769DB1D0-0F66-2C36-82B1-0955E93172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867400"/>
              <a:ext cx="1637718" cy="75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F26C3FA-30A0-DF53-AF21-322438C3ADE0}"/>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13315" name="Rectangle 3">
            <a:extLst>
              <a:ext uri="{FF2B5EF4-FFF2-40B4-BE49-F238E27FC236}">
                <a16:creationId xmlns:a16="http://schemas.microsoft.com/office/drawing/2014/main" id="{75966DAB-BA21-B8ED-BB0E-4312A664DEBB}"/>
              </a:ext>
            </a:extLst>
          </p:cNvPr>
          <p:cNvSpPr>
            <a:spLocks noGrp="1" noChangeArrowheads="1"/>
          </p:cNvSpPr>
          <p:nvPr>
            <p:ph type="body" idx="1"/>
          </p:nvPr>
        </p:nvSpPr>
        <p:spPr>
          <a:xfrm>
            <a:off x="457200" y="1371600"/>
            <a:ext cx="8229600" cy="4754563"/>
          </a:xfrm>
        </p:spPr>
        <p:txBody>
          <a:bodyPr/>
          <a:lstStyle/>
          <a:p>
            <a:pPr algn="ctr" eaLnBrk="1" hangingPunct="1">
              <a:buFontTx/>
              <a:buNone/>
              <a:defRPr/>
            </a:pPr>
            <a:r>
              <a:rPr lang="en-US" sz="3600" dirty="0">
                <a:solidFill>
                  <a:schemeClr val="hlink"/>
                </a:solidFill>
                <a:cs typeface="+mn-cs"/>
              </a:rPr>
              <a:t>1865</a:t>
            </a:r>
          </a:p>
          <a:p>
            <a:pPr eaLnBrk="1" hangingPunct="1">
              <a:buFontTx/>
              <a:buNone/>
              <a:defRPr/>
            </a:pPr>
            <a:r>
              <a:rPr lang="en-US" altLang="en-US" sz="2800" dirty="0"/>
              <a:t>The science of genetics begins</a:t>
            </a:r>
          </a:p>
          <a:p>
            <a:pPr eaLnBrk="1" hangingPunct="1">
              <a:buFontTx/>
              <a:buNone/>
              <a:defRPr/>
            </a:pPr>
            <a:r>
              <a:rPr lang="en-US" altLang="en-US" sz="2800" dirty="0"/>
              <a:t>when Austrian monk </a:t>
            </a:r>
            <a:r>
              <a:rPr lang="en-US" altLang="en-US" sz="2800" dirty="0" err="1"/>
              <a:t>Gregor</a:t>
            </a:r>
            <a:r>
              <a:rPr lang="en-US" altLang="en-US" sz="2800" dirty="0"/>
              <a:t> </a:t>
            </a:r>
          </a:p>
          <a:p>
            <a:pPr eaLnBrk="1" hangingPunct="1">
              <a:buFontTx/>
              <a:buNone/>
              <a:defRPr/>
            </a:pPr>
            <a:r>
              <a:rPr lang="en-US" altLang="en-US" sz="2800" dirty="0"/>
              <a:t>Mendel studies flowers in his </a:t>
            </a:r>
          </a:p>
          <a:p>
            <a:pPr eaLnBrk="1" hangingPunct="1">
              <a:buFontTx/>
              <a:buNone/>
              <a:defRPr/>
            </a:pPr>
            <a:r>
              <a:rPr lang="en-US" altLang="en-US" sz="2800" dirty="0"/>
              <a:t>garden to develop the basic </a:t>
            </a:r>
          </a:p>
          <a:p>
            <a:pPr eaLnBrk="1" hangingPunct="1">
              <a:buFontTx/>
              <a:buNone/>
              <a:defRPr/>
            </a:pPr>
            <a:r>
              <a:rPr lang="en-US" altLang="en-US" sz="2800" dirty="0"/>
              <a:t>laws of heredity</a:t>
            </a:r>
          </a:p>
        </p:txBody>
      </p:sp>
      <p:pic>
        <p:nvPicPr>
          <p:cNvPr id="13316" name="Picture 4" descr="gregor mendel">
            <a:extLst>
              <a:ext uri="{FF2B5EF4-FFF2-40B4-BE49-F238E27FC236}">
                <a16:creationId xmlns:a16="http://schemas.microsoft.com/office/drawing/2014/main" id="{C1F2C07C-3982-8C77-190E-F42CCCB94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274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4 o clock">
            <a:extLst>
              <a:ext uri="{FF2B5EF4-FFF2-40B4-BE49-F238E27FC236}">
                <a16:creationId xmlns:a16="http://schemas.microsoft.com/office/drawing/2014/main" id="{4C4902C5-9667-3AB5-6FD6-D7C246231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66725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6DE52BB-AF8D-E3E5-AECB-8BDBB038B3EF}"/>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14339" name="Rectangle 3">
            <a:extLst>
              <a:ext uri="{FF2B5EF4-FFF2-40B4-BE49-F238E27FC236}">
                <a16:creationId xmlns:a16="http://schemas.microsoft.com/office/drawing/2014/main" id="{EB4492FE-82DC-9ECB-1909-02873A93C973}"/>
              </a:ext>
            </a:extLst>
          </p:cNvPr>
          <p:cNvSpPr>
            <a:spLocks noGrp="1" noChangeArrowheads="1"/>
          </p:cNvSpPr>
          <p:nvPr>
            <p:ph type="body" idx="1"/>
          </p:nvPr>
        </p:nvSpPr>
        <p:spPr>
          <a:xfrm>
            <a:off x="914400" y="1371600"/>
            <a:ext cx="7315200" cy="762000"/>
          </a:xfrm>
        </p:spPr>
        <p:txBody>
          <a:bodyPr/>
          <a:lstStyle/>
          <a:p>
            <a:pPr algn="ctr" eaLnBrk="1" hangingPunct="1">
              <a:buFontTx/>
              <a:buNone/>
              <a:defRPr/>
            </a:pPr>
            <a:r>
              <a:rPr lang="en-US" sz="3600" dirty="0">
                <a:solidFill>
                  <a:schemeClr val="hlink"/>
                </a:solidFill>
                <a:cs typeface="+mn-cs"/>
              </a:rPr>
              <a:t>1868</a:t>
            </a:r>
            <a:endParaRPr lang="en-US" dirty="0">
              <a:cs typeface="+mn-cs"/>
            </a:endParaRPr>
          </a:p>
        </p:txBody>
      </p:sp>
      <p:sp>
        <p:nvSpPr>
          <p:cNvPr id="14340" name="Rectangle 5">
            <a:extLst>
              <a:ext uri="{FF2B5EF4-FFF2-40B4-BE49-F238E27FC236}">
                <a16:creationId xmlns:a16="http://schemas.microsoft.com/office/drawing/2014/main" id="{F8BFD49D-EDC9-5246-D565-88F9183C2D2C}"/>
              </a:ext>
            </a:extLst>
          </p:cNvPr>
          <p:cNvSpPr>
            <a:spLocks noChangeArrowheads="1"/>
          </p:cNvSpPr>
          <p:nvPr/>
        </p:nvSpPr>
        <p:spPr bwMode="auto">
          <a:xfrm>
            <a:off x="914400" y="3313113"/>
            <a:ext cx="4997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Geneva" panose="020B0503030404040204" pitchFamily="34" charset="0"/>
              </a:defRPr>
            </a:lvl1pPr>
            <a:lvl2pPr marL="742950" indent="-285750">
              <a:defRPr>
                <a:solidFill>
                  <a:schemeClr val="tx1"/>
                </a:solidFill>
                <a:latin typeface="Arial" panose="020B0604020202020204" pitchFamily="34" charset="0"/>
                <a:ea typeface="Geneva" panose="020B0503030404040204" pitchFamily="34" charset="0"/>
              </a:defRPr>
            </a:lvl2pPr>
            <a:lvl3pPr marL="1143000" indent="-228600">
              <a:defRPr>
                <a:solidFill>
                  <a:schemeClr val="tx1"/>
                </a:solidFill>
                <a:latin typeface="Arial" panose="020B0604020202020204" pitchFamily="34" charset="0"/>
                <a:ea typeface="Geneva" panose="020B0503030404040204" pitchFamily="34" charset="0"/>
              </a:defRPr>
            </a:lvl3pPr>
            <a:lvl4pPr marL="1600200" indent="-228600">
              <a:defRPr>
                <a:solidFill>
                  <a:schemeClr val="tx1"/>
                </a:solidFill>
                <a:latin typeface="Arial" panose="020B0604020202020204" pitchFamily="34" charset="0"/>
                <a:ea typeface="Geneva" panose="020B0503030404040204" pitchFamily="34" charset="0"/>
              </a:defRPr>
            </a:lvl4pPr>
            <a:lvl5pPr marL="2057400" indent="-228600">
              <a:defRPr>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panose="020B0503030404040204" pitchFamily="34" charset="0"/>
              </a:defRPr>
            </a:lvl9pPr>
          </a:lstStyle>
          <a:p>
            <a:pPr eaLnBrk="1" hangingPunct="1"/>
            <a:r>
              <a:rPr lang="en-US" altLang="en-US" sz="2800"/>
              <a:t>The existence of DNA is discovered.</a:t>
            </a:r>
          </a:p>
        </p:txBody>
      </p:sp>
      <p:pic>
        <p:nvPicPr>
          <p:cNvPr id="14341" name="Picture 1">
            <a:extLst>
              <a:ext uri="{FF2B5EF4-FFF2-40B4-BE49-F238E27FC236}">
                <a16:creationId xmlns:a16="http://schemas.microsoft.com/office/drawing/2014/main" id="{C262F25B-2198-18A7-AA93-08EA5B1202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7050" y="1905000"/>
            <a:ext cx="28511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a:extLst>
              <a:ext uri="{FF2B5EF4-FFF2-40B4-BE49-F238E27FC236}">
                <a16:creationId xmlns:a16="http://schemas.microsoft.com/office/drawing/2014/main" id="{BF66E2B1-9B90-F99E-D488-C51B30DCF5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6096000"/>
            <a:ext cx="28527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98E17A-71B5-53E6-F24D-4FBC68DAF132}"/>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15363" name="Rectangle 3">
            <a:extLst>
              <a:ext uri="{FF2B5EF4-FFF2-40B4-BE49-F238E27FC236}">
                <a16:creationId xmlns:a16="http://schemas.microsoft.com/office/drawing/2014/main" id="{186629AE-8796-804A-5332-1D66FB266436}"/>
              </a:ext>
            </a:extLst>
          </p:cNvPr>
          <p:cNvSpPr>
            <a:spLocks noGrp="1" noChangeArrowheads="1"/>
          </p:cNvSpPr>
          <p:nvPr>
            <p:ph type="body" idx="1"/>
          </p:nvPr>
        </p:nvSpPr>
        <p:spPr>
          <a:xfrm>
            <a:off x="914400" y="1371600"/>
            <a:ext cx="7315200" cy="762000"/>
          </a:xfrm>
        </p:spPr>
        <p:txBody>
          <a:bodyPr/>
          <a:lstStyle/>
          <a:p>
            <a:pPr algn="ctr" eaLnBrk="1" hangingPunct="1">
              <a:buFontTx/>
              <a:buNone/>
              <a:defRPr/>
            </a:pPr>
            <a:r>
              <a:rPr lang="en-US" sz="3600">
                <a:solidFill>
                  <a:schemeClr val="hlink"/>
                </a:solidFill>
                <a:cs typeface="+mn-cs"/>
              </a:rPr>
              <a:t>1915</a:t>
            </a:r>
            <a:endParaRPr lang="en-US">
              <a:cs typeface="+mn-cs"/>
            </a:endParaRPr>
          </a:p>
        </p:txBody>
      </p:sp>
      <p:pic>
        <p:nvPicPr>
          <p:cNvPr id="16388" name="Picture 4" descr="virus">
            <a:extLst>
              <a:ext uri="{FF2B5EF4-FFF2-40B4-BE49-F238E27FC236}">
                <a16:creationId xmlns:a16="http://schemas.microsoft.com/office/drawing/2014/main" id="{7EF6D540-154F-C722-B7CB-B5C35DD2D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33528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a:extLst>
              <a:ext uri="{FF2B5EF4-FFF2-40B4-BE49-F238E27FC236}">
                <a16:creationId xmlns:a16="http://schemas.microsoft.com/office/drawing/2014/main" id="{1202DB73-AFDD-426E-34F5-45BD6AAE9E05}"/>
              </a:ext>
            </a:extLst>
          </p:cNvPr>
          <p:cNvSpPr>
            <a:spLocks noChangeArrowheads="1"/>
          </p:cNvSpPr>
          <p:nvPr/>
        </p:nvSpPr>
        <p:spPr bwMode="auto">
          <a:xfrm>
            <a:off x="4572000" y="2894013"/>
            <a:ext cx="4572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0"/>
              </a:spcBef>
              <a:buFontTx/>
              <a:buNone/>
            </a:pPr>
            <a:r>
              <a:rPr lang="en-US" altLang="en-US" sz="2800"/>
              <a:t>Phages — viruses</a:t>
            </a:r>
          </a:p>
          <a:p>
            <a:pPr eaLnBrk="1" hangingPunct="1">
              <a:spcBef>
                <a:spcPct val="0"/>
              </a:spcBef>
              <a:buFontTx/>
              <a:buNone/>
            </a:pPr>
            <a:r>
              <a:rPr lang="en-US" altLang="en-US" sz="2800"/>
              <a:t>that only infect bacteria — are discovered.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139EBB7-001F-FE6B-60B5-04B87FF04D26}"/>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16387" name="Rectangle 3">
            <a:extLst>
              <a:ext uri="{FF2B5EF4-FFF2-40B4-BE49-F238E27FC236}">
                <a16:creationId xmlns:a16="http://schemas.microsoft.com/office/drawing/2014/main" id="{5A037DAC-CFB5-2BF1-0D04-83A6BAD78929}"/>
              </a:ext>
            </a:extLst>
          </p:cNvPr>
          <p:cNvSpPr>
            <a:spLocks noGrp="1" noChangeArrowheads="1"/>
          </p:cNvSpPr>
          <p:nvPr>
            <p:ph type="body" idx="1"/>
          </p:nvPr>
        </p:nvSpPr>
        <p:spPr>
          <a:xfrm>
            <a:off x="914400" y="1371600"/>
            <a:ext cx="7315200" cy="762000"/>
          </a:xfrm>
        </p:spPr>
        <p:txBody>
          <a:bodyPr/>
          <a:lstStyle/>
          <a:p>
            <a:pPr algn="ctr" eaLnBrk="1" hangingPunct="1">
              <a:buFontTx/>
              <a:buNone/>
              <a:defRPr/>
            </a:pPr>
            <a:r>
              <a:rPr lang="en-US" sz="3600">
                <a:solidFill>
                  <a:schemeClr val="hlink"/>
                </a:solidFill>
                <a:cs typeface="+mn-cs"/>
              </a:rPr>
              <a:t>1919</a:t>
            </a:r>
            <a:endParaRPr lang="en-US">
              <a:cs typeface="+mn-cs"/>
            </a:endParaRPr>
          </a:p>
        </p:txBody>
      </p:sp>
      <p:sp>
        <p:nvSpPr>
          <p:cNvPr id="17412" name="Rectangle 5">
            <a:extLst>
              <a:ext uri="{FF2B5EF4-FFF2-40B4-BE49-F238E27FC236}">
                <a16:creationId xmlns:a16="http://schemas.microsoft.com/office/drawing/2014/main" id="{376B9AE5-E12D-4D54-4415-B44A5108E47C}"/>
              </a:ext>
            </a:extLst>
          </p:cNvPr>
          <p:cNvSpPr>
            <a:spLocks noChangeArrowheads="1"/>
          </p:cNvSpPr>
          <p:nvPr/>
        </p:nvSpPr>
        <p:spPr bwMode="auto">
          <a:xfrm>
            <a:off x="5562600" y="2590800"/>
            <a:ext cx="304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0"/>
              </a:spcBef>
              <a:buFontTx/>
              <a:buNone/>
            </a:pPr>
            <a:r>
              <a:rPr lang="en-US" altLang="en-US" sz="2800"/>
              <a:t>The word </a:t>
            </a:r>
            <a:r>
              <a:rPr lang="ja-JP" altLang="en-US" sz="2800"/>
              <a:t>“</a:t>
            </a:r>
            <a:r>
              <a:rPr lang="en-US" altLang="ja-JP" sz="2800"/>
              <a:t>biotechnology</a:t>
            </a:r>
            <a:r>
              <a:rPr lang="ja-JP" altLang="en-US" sz="2800"/>
              <a:t>”</a:t>
            </a:r>
            <a:r>
              <a:rPr lang="en-US" altLang="ja-JP" sz="2800"/>
              <a:t> is used in print for the first time.</a:t>
            </a:r>
            <a:endParaRPr lang="en-US" altLang="en-US" sz="2800"/>
          </a:p>
        </p:txBody>
      </p:sp>
      <p:sp>
        <p:nvSpPr>
          <p:cNvPr id="17413" name="TextBox 1">
            <a:extLst>
              <a:ext uri="{FF2B5EF4-FFF2-40B4-BE49-F238E27FC236}">
                <a16:creationId xmlns:a16="http://schemas.microsoft.com/office/drawing/2014/main" id="{65A607BE-85D9-23FA-68E8-DBC09506FEAA}"/>
              </a:ext>
            </a:extLst>
          </p:cNvPr>
          <p:cNvSpPr txBox="1">
            <a:spLocks noChangeArrowheads="1"/>
          </p:cNvSpPr>
          <p:nvPr/>
        </p:nvSpPr>
        <p:spPr bwMode="auto">
          <a:xfrm>
            <a:off x="990600" y="5105400"/>
            <a:ext cx="428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0"/>
              </a:spcBef>
              <a:buFontTx/>
              <a:buNone/>
            </a:pPr>
            <a:r>
              <a:rPr lang="en-US" altLang="en-US" sz="800"/>
              <a:t>Image listed as creative commons taken from http://www.berkeleyside.com/2012/01/30/love-books-help-give-away-1-million-of-them/</a:t>
            </a:r>
          </a:p>
        </p:txBody>
      </p:sp>
      <p:pic>
        <p:nvPicPr>
          <p:cNvPr id="17414" name="Picture 2">
            <a:extLst>
              <a:ext uri="{FF2B5EF4-FFF2-40B4-BE49-F238E27FC236}">
                <a16:creationId xmlns:a16="http://schemas.microsoft.com/office/drawing/2014/main" id="{5CF2CBE0-4338-0AB8-9245-FD94A50DAA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525" y="2457450"/>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30D3EC-6DB2-2799-297E-8886A63E85A4}"/>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17411" name="Rectangle 3">
            <a:extLst>
              <a:ext uri="{FF2B5EF4-FFF2-40B4-BE49-F238E27FC236}">
                <a16:creationId xmlns:a16="http://schemas.microsoft.com/office/drawing/2014/main" id="{E4FF3A3B-B658-9104-646B-43DF8BE33538}"/>
              </a:ext>
            </a:extLst>
          </p:cNvPr>
          <p:cNvSpPr>
            <a:spLocks noGrp="1" noChangeArrowheads="1"/>
          </p:cNvSpPr>
          <p:nvPr>
            <p:ph type="body" idx="1"/>
          </p:nvPr>
        </p:nvSpPr>
        <p:spPr>
          <a:xfrm>
            <a:off x="838200" y="1600200"/>
            <a:ext cx="7848600" cy="4525963"/>
          </a:xfrm>
        </p:spPr>
        <p:txBody>
          <a:bodyPr/>
          <a:lstStyle/>
          <a:p>
            <a:pPr algn="ctr" eaLnBrk="1" hangingPunct="1">
              <a:buFontTx/>
              <a:buNone/>
              <a:defRPr/>
            </a:pPr>
            <a:r>
              <a:rPr lang="en-US" sz="3600" dirty="0">
                <a:solidFill>
                  <a:schemeClr val="hlink"/>
                </a:solidFill>
                <a:cs typeface="+mn-cs"/>
              </a:rPr>
              <a:t>1927</a:t>
            </a:r>
          </a:p>
          <a:p>
            <a:pPr eaLnBrk="1" hangingPunct="1">
              <a:buFontTx/>
              <a:buNone/>
              <a:defRPr/>
            </a:pPr>
            <a:endParaRPr lang="en-US" sz="2800" dirty="0">
              <a:cs typeface="+mn-cs"/>
            </a:endParaRPr>
          </a:p>
          <a:p>
            <a:pPr eaLnBrk="1" hangingPunct="1">
              <a:buFontTx/>
              <a:buNone/>
              <a:defRPr/>
            </a:pPr>
            <a:r>
              <a:rPr lang="en-US" sz="2800" dirty="0">
                <a:cs typeface="+mn-cs"/>
              </a:rPr>
              <a:t>Herman Muller discovers </a:t>
            </a:r>
          </a:p>
          <a:p>
            <a:pPr eaLnBrk="1" hangingPunct="1">
              <a:buFontTx/>
              <a:buNone/>
              <a:defRPr/>
            </a:pPr>
            <a:r>
              <a:rPr lang="en-US" sz="2800" dirty="0">
                <a:cs typeface="+mn-cs"/>
              </a:rPr>
              <a:t>that radiation causes </a:t>
            </a:r>
          </a:p>
          <a:p>
            <a:pPr eaLnBrk="1" hangingPunct="1">
              <a:buFontTx/>
              <a:buNone/>
              <a:defRPr/>
            </a:pPr>
            <a:r>
              <a:rPr lang="en-US" sz="2800" dirty="0">
                <a:cs typeface="+mn-cs"/>
              </a:rPr>
              <a:t>defects in chromosomes</a:t>
            </a:r>
          </a:p>
          <a:p>
            <a:pPr eaLnBrk="1" hangingPunct="1">
              <a:buFontTx/>
              <a:buNone/>
              <a:defRPr/>
            </a:pPr>
            <a:r>
              <a:rPr lang="en-US" sz="2800" dirty="0">
                <a:cs typeface="+mn-cs"/>
              </a:rPr>
              <a:t>(mutations).</a:t>
            </a:r>
          </a:p>
        </p:txBody>
      </p:sp>
      <p:pic>
        <p:nvPicPr>
          <p:cNvPr id="18436" name="Picture 4" descr="chromosomes radiation">
            <a:extLst>
              <a:ext uri="{FF2B5EF4-FFF2-40B4-BE49-F238E27FC236}">
                <a16:creationId xmlns:a16="http://schemas.microsoft.com/office/drawing/2014/main" id="{C8B46D3E-521A-3BCC-45A9-4F8C8C365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30210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A0D6969C-58A8-FDE8-155F-E942E2BB8B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081E7E96-7997-6580-BE65-96336B6103C2}"/>
              </a:ext>
            </a:extLst>
          </p:cNvPr>
          <p:cNvSpPr txBox="1">
            <a:spLocks noChangeArrowheads="1"/>
          </p:cNvSpPr>
          <p:nvPr/>
        </p:nvSpPr>
        <p:spPr bwMode="auto">
          <a:xfrm>
            <a:off x="838200" y="1295400"/>
            <a:ext cx="7848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algn="ctr" eaLnBrk="1" hangingPunct="1">
              <a:lnSpc>
                <a:spcPct val="90000"/>
              </a:lnSpc>
              <a:buFontTx/>
              <a:buNone/>
            </a:pPr>
            <a:r>
              <a:rPr lang="en-US" altLang="en-US" sz="3600">
                <a:solidFill>
                  <a:schemeClr val="hlink"/>
                </a:solidFill>
              </a:rPr>
              <a:t>1928</a:t>
            </a:r>
          </a:p>
          <a:p>
            <a:pPr algn="ctr" eaLnBrk="1" hangingPunct="1">
              <a:lnSpc>
                <a:spcPct val="90000"/>
              </a:lnSpc>
              <a:buFontTx/>
              <a:buNone/>
            </a:pPr>
            <a:endParaRPr lang="en-US" altLang="en-US" sz="2000">
              <a:solidFill>
                <a:schemeClr val="hlink"/>
              </a:solidFill>
            </a:endParaRPr>
          </a:p>
          <a:p>
            <a:pPr eaLnBrk="1" hangingPunct="1">
              <a:lnSpc>
                <a:spcPct val="90000"/>
              </a:lnSpc>
              <a:buFontTx/>
              <a:buNone/>
            </a:pPr>
            <a:r>
              <a:rPr lang="en-US" altLang="en-US" sz="2800"/>
              <a:t>Sir Alexander Fleming discovers</a:t>
            </a:r>
          </a:p>
          <a:p>
            <a:pPr eaLnBrk="1" hangingPunct="1">
              <a:lnSpc>
                <a:spcPct val="90000"/>
              </a:lnSpc>
              <a:buFontTx/>
              <a:buNone/>
            </a:pPr>
            <a:r>
              <a:rPr lang="en-US" altLang="en-US" sz="2800"/>
              <a:t>the antibiotic penicillin by chance</a:t>
            </a:r>
          </a:p>
          <a:p>
            <a:pPr eaLnBrk="1" hangingPunct="1">
              <a:lnSpc>
                <a:spcPct val="90000"/>
              </a:lnSpc>
              <a:buFontTx/>
              <a:buNone/>
            </a:pPr>
            <a:r>
              <a:rPr lang="en-US" altLang="en-US" sz="2800"/>
              <a:t>when he realizes that </a:t>
            </a:r>
          </a:p>
          <a:p>
            <a:pPr eaLnBrk="1" hangingPunct="1">
              <a:lnSpc>
                <a:spcPct val="90000"/>
              </a:lnSpc>
              <a:buFontTx/>
              <a:buNone/>
            </a:pPr>
            <a:r>
              <a:rPr lang="en-US" altLang="en-US" sz="2800"/>
              <a:t>Penicillium </a:t>
            </a:r>
          </a:p>
          <a:p>
            <a:pPr eaLnBrk="1" hangingPunct="1">
              <a:lnSpc>
                <a:spcPct val="90000"/>
              </a:lnSpc>
              <a:buFontTx/>
              <a:buNone/>
            </a:pPr>
            <a:r>
              <a:rPr lang="en-US" altLang="en-US" sz="2800"/>
              <a:t>mold kills </a:t>
            </a:r>
          </a:p>
          <a:p>
            <a:pPr eaLnBrk="1" hangingPunct="1">
              <a:lnSpc>
                <a:spcPct val="90000"/>
              </a:lnSpc>
              <a:buFontTx/>
              <a:buNone/>
            </a:pPr>
            <a:r>
              <a:rPr lang="en-US" altLang="en-US" sz="2800"/>
              <a:t>bacteria. </a:t>
            </a:r>
          </a:p>
          <a:p>
            <a:pPr eaLnBrk="1" hangingPunct="1">
              <a:lnSpc>
                <a:spcPct val="90000"/>
              </a:lnSpc>
              <a:buFontTx/>
              <a:buNone/>
            </a:pPr>
            <a:endParaRPr lang="en-US" altLang="en-US" sz="1800"/>
          </a:p>
          <a:p>
            <a:pPr eaLnBrk="1" hangingPunct="1">
              <a:lnSpc>
                <a:spcPct val="90000"/>
              </a:lnSpc>
              <a:buFontTx/>
              <a:buNone/>
            </a:pPr>
            <a:endParaRPr lang="en-US" altLang="en-US" sz="1800"/>
          </a:p>
          <a:p>
            <a:pPr eaLnBrk="1" hangingPunct="1">
              <a:lnSpc>
                <a:spcPct val="90000"/>
              </a:lnSpc>
              <a:buFontTx/>
              <a:buNone/>
            </a:pPr>
            <a:r>
              <a:rPr lang="en-US" altLang="en-US" sz="1800"/>
              <a:t>He shared the 1945 Nobel Prize in Medicine with Ernst Boris Chain</a:t>
            </a:r>
          </a:p>
          <a:p>
            <a:pPr eaLnBrk="1" hangingPunct="1">
              <a:lnSpc>
                <a:spcPct val="90000"/>
              </a:lnSpc>
              <a:buFontTx/>
              <a:buNone/>
            </a:pPr>
            <a:r>
              <a:rPr lang="en-US" altLang="en-US" sz="1800"/>
              <a:t>   and Sir Howard Walter Florey.</a:t>
            </a:r>
          </a:p>
          <a:p>
            <a:pPr eaLnBrk="1" hangingPunct="1">
              <a:lnSpc>
                <a:spcPct val="90000"/>
              </a:lnSpc>
              <a:buFontTx/>
              <a:buNone/>
            </a:pPr>
            <a:endParaRPr lang="en-US" altLang="en-US" sz="1800">
              <a:solidFill>
                <a:schemeClr val="hlink"/>
              </a:solidFill>
            </a:endParaRPr>
          </a:p>
        </p:txBody>
      </p:sp>
      <p:pic>
        <p:nvPicPr>
          <p:cNvPr id="19460" name="Picture 3">
            <a:extLst>
              <a:ext uri="{FF2B5EF4-FFF2-40B4-BE49-F238E27FC236}">
                <a16:creationId xmlns:a16="http://schemas.microsoft.com/office/drawing/2014/main" id="{C1BF4241-15B8-5F36-AA03-C9FF0F7A7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2282825"/>
            <a:ext cx="22129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a:extLst>
              <a:ext uri="{FF2B5EF4-FFF2-40B4-BE49-F238E27FC236}">
                <a16:creationId xmlns:a16="http://schemas.microsoft.com/office/drawing/2014/main" id="{6A198504-C692-952F-9007-621D133D87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929063"/>
            <a:ext cx="22860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BC0D76B-44CD-A24C-B5CD-2E91E013392B}"/>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19459" name="Rectangle 3">
            <a:extLst>
              <a:ext uri="{FF2B5EF4-FFF2-40B4-BE49-F238E27FC236}">
                <a16:creationId xmlns:a16="http://schemas.microsoft.com/office/drawing/2014/main" id="{3102DC93-E468-F7A3-6DC3-C1D5D2A66594}"/>
              </a:ext>
            </a:extLst>
          </p:cNvPr>
          <p:cNvSpPr>
            <a:spLocks noGrp="1" noChangeArrowheads="1"/>
          </p:cNvSpPr>
          <p:nvPr>
            <p:ph type="body" idx="1"/>
          </p:nvPr>
        </p:nvSpPr>
        <p:spPr>
          <a:xfrm>
            <a:off x="457200" y="1295400"/>
            <a:ext cx="8229600" cy="4830763"/>
          </a:xfrm>
        </p:spPr>
        <p:txBody>
          <a:bodyPr/>
          <a:lstStyle/>
          <a:p>
            <a:pPr algn="ctr" eaLnBrk="1" hangingPunct="1">
              <a:buFontTx/>
              <a:buNone/>
              <a:defRPr/>
            </a:pPr>
            <a:r>
              <a:rPr lang="en-US" sz="3600" dirty="0">
                <a:solidFill>
                  <a:schemeClr val="hlink"/>
                </a:solidFill>
                <a:cs typeface="+mn-cs"/>
              </a:rPr>
              <a:t>1944</a:t>
            </a:r>
          </a:p>
          <a:p>
            <a:pPr algn="ctr" eaLnBrk="1" hangingPunct="1">
              <a:buFontTx/>
              <a:buNone/>
              <a:defRPr/>
            </a:pPr>
            <a:endParaRPr lang="en-US" sz="3600" dirty="0">
              <a:solidFill>
                <a:schemeClr val="hlink"/>
              </a:solidFill>
              <a:cs typeface="+mn-cs"/>
            </a:endParaRPr>
          </a:p>
          <a:p>
            <a:pPr eaLnBrk="1" hangingPunct="1">
              <a:buFontTx/>
              <a:buNone/>
              <a:defRPr/>
            </a:pPr>
            <a:r>
              <a:rPr lang="en-US" dirty="0">
                <a:cs typeface="+mn-cs"/>
              </a:rPr>
              <a:t>					</a:t>
            </a:r>
            <a:r>
              <a:rPr lang="en-US" altLang="en-US" sz="2800" dirty="0"/>
              <a:t>DNA is proven to carry 				genetic information</a:t>
            </a:r>
          </a:p>
          <a:p>
            <a:pPr eaLnBrk="1" hangingPunct="1">
              <a:buFontTx/>
              <a:buNone/>
              <a:defRPr/>
            </a:pPr>
            <a:r>
              <a:rPr lang="en-US" altLang="en-US" sz="2800" dirty="0"/>
              <a:t>					by Oswald Avery, </a:t>
            </a:r>
          </a:p>
          <a:p>
            <a:pPr eaLnBrk="1" hangingPunct="1">
              <a:buFontTx/>
              <a:buNone/>
              <a:defRPr/>
            </a:pPr>
            <a:r>
              <a:rPr lang="en-US" altLang="en-US" sz="2800" dirty="0"/>
              <a:t>					Colin MacLeod and 					</a:t>
            </a:r>
            <a:r>
              <a:rPr lang="en-US" altLang="en-US" sz="2800" dirty="0" err="1"/>
              <a:t>Maclyn</a:t>
            </a:r>
            <a:r>
              <a:rPr lang="en-US" altLang="en-US" sz="2800" dirty="0"/>
              <a:t> McCarty. </a:t>
            </a:r>
          </a:p>
        </p:txBody>
      </p:sp>
      <p:pic>
        <p:nvPicPr>
          <p:cNvPr id="20484" name="Picture 6" descr="helix_0s">
            <a:extLst>
              <a:ext uri="{FF2B5EF4-FFF2-40B4-BE49-F238E27FC236}">
                <a16:creationId xmlns:a16="http://schemas.microsoft.com/office/drawing/2014/main" id="{6EE69F5C-7056-06C5-B078-DA6F97863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18811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7">
            <a:extLst>
              <a:ext uri="{FF2B5EF4-FFF2-40B4-BE49-F238E27FC236}">
                <a16:creationId xmlns:a16="http://schemas.microsoft.com/office/drawing/2014/main" id="{0AE068A0-216C-D9AE-C117-AB0FC6B5CF7B}"/>
              </a:ext>
            </a:extLst>
          </p:cNvPr>
          <p:cNvSpPr txBox="1">
            <a:spLocks noChangeArrowheads="1"/>
          </p:cNvSpPr>
          <p:nvPr/>
        </p:nvSpPr>
        <p:spPr bwMode="auto">
          <a:xfrm>
            <a:off x="1143000" y="5638800"/>
            <a:ext cx="624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50000"/>
              </a:spcBef>
              <a:buFontTx/>
              <a:buNone/>
            </a:pPr>
            <a:r>
              <a:rPr lang="en-US" altLang="en-US" sz="1800"/>
              <a:t>DNA model made out of LEGOs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431CE80-359A-B4FE-BF7C-D53A383D607C}"/>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20483" name="Rectangle 3">
            <a:extLst>
              <a:ext uri="{FF2B5EF4-FFF2-40B4-BE49-F238E27FC236}">
                <a16:creationId xmlns:a16="http://schemas.microsoft.com/office/drawing/2014/main" id="{A9EB58E4-3C99-5168-D41E-1F529E4A7FA9}"/>
              </a:ext>
            </a:extLst>
          </p:cNvPr>
          <p:cNvSpPr>
            <a:spLocks noGrp="1" noChangeArrowheads="1"/>
          </p:cNvSpPr>
          <p:nvPr>
            <p:ph type="body" idx="1"/>
          </p:nvPr>
        </p:nvSpPr>
        <p:spPr>
          <a:xfrm>
            <a:off x="838200" y="1600200"/>
            <a:ext cx="7848600" cy="4525963"/>
          </a:xfrm>
        </p:spPr>
        <p:txBody>
          <a:bodyPr/>
          <a:lstStyle/>
          <a:p>
            <a:pPr algn="ctr" eaLnBrk="1" hangingPunct="1">
              <a:buFontTx/>
              <a:buNone/>
              <a:defRPr/>
            </a:pPr>
            <a:r>
              <a:rPr lang="en-US" sz="3600" dirty="0">
                <a:solidFill>
                  <a:schemeClr val="hlink"/>
                </a:solidFill>
                <a:cs typeface="+mn-cs"/>
              </a:rPr>
              <a:t>1953</a:t>
            </a:r>
          </a:p>
          <a:p>
            <a:pPr eaLnBrk="1" hangingPunct="1">
              <a:buFontTx/>
              <a:buNone/>
              <a:defRPr/>
            </a:pPr>
            <a:r>
              <a:rPr lang="en-US" altLang="en-US" sz="2800" dirty="0"/>
              <a:t>James Watson </a:t>
            </a:r>
          </a:p>
          <a:p>
            <a:pPr eaLnBrk="1" hangingPunct="1">
              <a:buFontTx/>
              <a:buNone/>
              <a:defRPr/>
            </a:pPr>
            <a:r>
              <a:rPr lang="en-US" altLang="en-US" sz="2800" dirty="0"/>
              <a:t>and Francis Crick describe</a:t>
            </a:r>
          </a:p>
          <a:p>
            <a:pPr eaLnBrk="1" hangingPunct="1">
              <a:buFontTx/>
              <a:buNone/>
              <a:defRPr/>
            </a:pPr>
            <a:r>
              <a:rPr lang="en-US" altLang="en-US" sz="2800" dirty="0"/>
              <a:t>the double helical </a:t>
            </a:r>
          </a:p>
          <a:p>
            <a:pPr eaLnBrk="1" hangingPunct="1">
              <a:buFontTx/>
              <a:buNone/>
              <a:defRPr/>
            </a:pPr>
            <a:r>
              <a:rPr lang="en-US" altLang="en-US" sz="2800" dirty="0"/>
              <a:t>structure of DNA. They shared </a:t>
            </a:r>
          </a:p>
          <a:p>
            <a:pPr eaLnBrk="1" hangingPunct="1">
              <a:buFontTx/>
              <a:buNone/>
              <a:defRPr/>
            </a:pPr>
            <a:r>
              <a:rPr lang="en-US" altLang="en-US" sz="2800" dirty="0"/>
              <a:t>the 1962 Nobel Prize in</a:t>
            </a:r>
          </a:p>
          <a:p>
            <a:pPr eaLnBrk="1" hangingPunct="1">
              <a:buFontTx/>
              <a:buNone/>
              <a:defRPr/>
            </a:pPr>
            <a:r>
              <a:rPr lang="en-US" altLang="en-US" sz="2800" dirty="0"/>
              <a:t>Medicine or Physiology with </a:t>
            </a:r>
          </a:p>
          <a:p>
            <a:pPr eaLnBrk="1" hangingPunct="1">
              <a:buFontTx/>
              <a:buNone/>
              <a:defRPr/>
            </a:pPr>
            <a:r>
              <a:rPr lang="en-US" altLang="en-US" sz="2800" dirty="0"/>
              <a:t>Maurice Wilkins.</a:t>
            </a:r>
          </a:p>
        </p:txBody>
      </p:sp>
      <p:pic>
        <p:nvPicPr>
          <p:cNvPr id="21508" name="Picture 4" descr="watson and crick">
            <a:extLst>
              <a:ext uri="{FF2B5EF4-FFF2-40B4-BE49-F238E27FC236}">
                <a16:creationId xmlns:a16="http://schemas.microsoft.com/office/drawing/2014/main" id="{D311C2FA-C29A-8C96-5D17-7AD2D27CB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14600"/>
            <a:ext cx="25431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B65DABF-7A9F-575E-A215-2FF2CE44294F}"/>
              </a:ext>
            </a:extLst>
          </p:cNvPr>
          <p:cNvSpPr>
            <a:spLocks noGrp="1" noChangeArrowheads="1"/>
          </p:cNvSpPr>
          <p:nvPr>
            <p:ph type="title"/>
          </p:nvPr>
        </p:nvSpPr>
        <p:spPr/>
        <p:txBody>
          <a:bodyPr/>
          <a:lstStyle/>
          <a:p>
            <a:pPr eaLnBrk="1" hangingPunct="1">
              <a:defRPr/>
            </a:pPr>
            <a:r>
              <a:rPr lang="en-US" dirty="0">
                <a:cs typeface="+mj-cs"/>
              </a:rPr>
              <a:t>Biotechnology Timeline</a:t>
            </a:r>
          </a:p>
        </p:txBody>
      </p:sp>
      <p:pic>
        <p:nvPicPr>
          <p:cNvPr id="22531" name="Picture 7" descr="l_humulin">
            <a:extLst>
              <a:ext uri="{FF2B5EF4-FFF2-40B4-BE49-F238E27FC236}">
                <a16:creationId xmlns:a16="http://schemas.microsoft.com/office/drawing/2014/main" id="{E0DD1867-534C-84C6-FF07-22C93421B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981700"/>
            <a:ext cx="25050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humulin 4">
            <a:extLst>
              <a:ext uri="{FF2B5EF4-FFF2-40B4-BE49-F238E27FC236}">
                <a16:creationId xmlns:a16="http://schemas.microsoft.com/office/drawing/2014/main" id="{60F60F57-9189-AF75-F18E-511C07DB9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686300"/>
            <a:ext cx="1676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insulin molecule">
            <a:extLst>
              <a:ext uri="{FF2B5EF4-FFF2-40B4-BE49-F238E27FC236}">
                <a16:creationId xmlns:a16="http://schemas.microsoft.com/office/drawing/2014/main" id="{8CD2ABC4-5BE2-BD12-AC35-B678C1077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00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0">
            <a:extLst>
              <a:ext uri="{FF2B5EF4-FFF2-40B4-BE49-F238E27FC236}">
                <a16:creationId xmlns:a16="http://schemas.microsoft.com/office/drawing/2014/main" id="{72E3F54B-ED23-BAA1-2916-4F4366AB2BD5}"/>
              </a:ext>
            </a:extLst>
          </p:cNvPr>
          <p:cNvSpPr txBox="1">
            <a:spLocks noChangeArrowheads="1"/>
          </p:cNvSpPr>
          <p:nvPr/>
        </p:nvSpPr>
        <p:spPr bwMode="auto">
          <a:xfrm>
            <a:off x="6019800" y="34290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50000"/>
              </a:spcBef>
              <a:buFontTx/>
              <a:buNone/>
            </a:pPr>
            <a:r>
              <a:rPr lang="en-US" altLang="en-US" sz="1400"/>
              <a:t>3D model of insulin</a:t>
            </a:r>
          </a:p>
        </p:txBody>
      </p:sp>
      <p:pic>
        <p:nvPicPr>
          <p:cNvPr id="22535" name="Picture 1">
            <a:extLst>
              <a:ext uri="{FF2B5EF4-FFF2-40B4-BE49-F238E27FC236}">
                <a16:creationId xmlns:a16="http://schemas.microsoft.com/office/drawing/2014/main" id="{B1E72BFB-5FBD-6AEB-6193-1806D3F9E8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200" y="950913"/>
            <a:ext cx="7975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DC00345-7512-5D0E-4EFB-EFE2C8FF5494}"/>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22531" name="Rectangle 3">
            <a:extLst>
              <a:ext uri="{FF2B5EF4-FFF2-40B4-BE49-F238E27FC236}">
                <a16:creationId xmlns:a16="http://schemas.microsoft.com/office/drawing/2014/main" id="{FBED09A3-CA0F-B72B-0C15-1DC6F19095C1}"/>
              </a:ext>
            </a:extLst>
          </p:cNvPr>
          <p:cNvSpPr>
            <a:spLocks noGrp="1" noChangeArrowheads="1"/>
          </p:cNvSpPr>
          <p:nvPr>
            <p:ph type="body" idx="1"/>
          </p:nvPr>
        </p:nvSpPr>
        <p:spPr>
          <a:xfrm>
            <a:off x="914400" y="1295400"/>
            <a:ext cx="7772400" cy="4830763"/>
          </a:xfrm>
        </p:spPr>
        <p:txBody>
          <a:bodyPr/>
          <a:lstStyle/>
          <a:p>
            <a:pPr algn="ctr" eaLnBrk="1" hangingPunct="1">
              <a:buFontTx/>
              <a:buNone/>
              <a:defRPr/>
            </a:pPr>
            <a:r>
              <a:rPr lang="en-US" sz="3600">
                <a:solidFill>
                  <a:schemeClr val="hlink"/>
                </a:solidFill>
                <a:cs typeface="+mn-cs"/>
              </a:rPr>
              <a:t>1958</a:t>
            </a:r>
          </a:p>
          <a:p>
            <a:pPr algn="ctr" eaLnBrk="1" hangingPunct="1">
              <a:buFontTx/>
              <a:buNone/>
              <a:defRPr/>
            </a:pPr>
            <a:endParaRPr lang="en-US" sz="2000">
              <a:solidFill>
                <a:schemeClr val="hlink"/>
              </a:solidFill>
              <a:cs typeface="+mn-cs"/>
            </a:endParaRPr>
          </a:p>
          <a:p>
            <a:pPr eaLnBrk="1" hangingPunct="1">
              <a:buFontTx/>
              <a:buNone/>
              <a:defRPr/>
            </a:pPr>
            <a:r>
              <a:rPr lang="en-US" sz="2800">
                <a:cs typeface="Arial" charset="0"/>
              </a:rPr>
              <a:t>● </a:t>
            </a:r>
            <a:r>
              <a:rPr lang="en-US" sz="2800">
                <a:cs typeface="+mn-cs"/>
              </a:rPr>
              <a:t>DNA is made in a test tube for the first time.</a:t>
            </a:r>
          </a:p>
          <a:p>
            <a:pPr eaLnBrk="1" hangingPunct="1">
              <a:buFontTx/>
              <a:buNone/>
              <a:defRPr/>
            </a:pPr>
            <a:endParaRPr lang="en-US">
              <a:cs typeface="Arial" charset="0"/>
            </a:endParaRPr>
          </a:p>
          <a:p>
            <a:pPr eaLnBrk="1" hangingPunct="1">
              <a:buFontTx/>
              <a:buNone/>
              <a:defRPr/>
            </a:pPr>
            <a:r>
              <a:rPr lang="en-US" sz="2800">
                <a:cs typeface="Arial" charset="0"/>
              </a:rPr>
              <a:t>● </a:t>
            </a:r>
            <a:r>
              <a:rPr lang="en-US" sz="2800">
                <a:cs typeface="+mn-cs"/>
              </a:rPr>
              <a:t>Sickle cell disease is</a:t>
            </a:r>
          </a:p>
          <a:p>
            <a:pPr eaLnBrk="1" hangingPunct="1">
              <a:buFontTx/>
              <a:buNone/>
              <a:defRPr/>
            </a:pPr>
            <a:r>
              <a:rPr lang="en-US" sz="2800">
                <a:cs typeface="+mn-cs"/>
              </a:rPr>
              <a:t>shown to occur due to a </a:t>
            </a:r>
          </a:p>
          <a:p>
            <a:pPr eaLnBrk="1" hangingPunct="1">
              <a:buFontTx/>
              <a:buNone/>
              <a:defRPr/>
            </a:pPr>
            <a:r>
              <a:rPr lang="en-US" sz="2800">
                <a:cs typeface="+mn-cs"/>
              </a:rPr>
              <a:t>change in </a:t>
            </a:r>
            <a:r>
              <a:rPr lang="en-US" sz="2800" u="sng">
                <a:cs typeface="+mn-cs"/>
              </a:rPr>
              <a:t>one</a:t>
            </a:r>
            <a:r>
              <a:rPr lang="en-US" sz="2800">
                <a:cs typeface="+mn-cs"/>
              </a:rPr>
              <a:t> amino acid.</a:t>
            </a:r>
          </a:p>
        </p:txBody>
      </p:sp>
      <p:pic>
        <p:nvPicPr>
          <p:cNvPr id="23556" name="Picture 5" descr="sicle cell">
            <a:extLst>
              <a:ext uri="{FF2B5EF4-FFF2-40B4-BE49-F238E27FC236}">
                <a16:creationId xmlns:a16="http://schemas.microsoft.com/office/drawing/2014/main" id="{CF331F6C-0D6F-8F7F-5F84-5FB21E62C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9000"/>
            <a:ext cx="297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24CA03A-952D-9955-F288-E977A42D1FE5}"/>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4099" name="Rectangle 5">
            <a:extLst>
              <a:ext uri="{FF2B5EF4-FFF2-40B4-BE49-F238E27FC236}">
                <a16:creationId xmlns:a16="http://schemas.microsoft.com/office/drawing/2014/main" id="{C209E8AC-FDC0-BDD1-068E-8283AC31E8D9}"/>
              </a:ext>
            </a:extLst>
          </p:cNvPr>
          <p:cNvSpPr>
            <a:spLocks noGrp="1" noChangeArrowheads="1"/>
          </p:cNvSpPr>
          <p:nvPr>
            <p:ph type="body" idx="1"/>
          </p:nvPr>
        </p:nvSpPr>
        <p:spPr/>
        <p:txBody>
          <a:bodyPr/>
          <a:lstStyle/>
          <a:p>
            <a:pPr algn="ctr" eaLnBrk="1" hangingPunct="1">
              <a:buFontTx/>
              <a:buNone/>
              <a:defRPr/>
            </a:pPr>
            <a:r>
              <a:rPr lang="en-US" sz="3600" dirty="0">
                <a:solidFill>
                  <a:schemeClr val="hlink"/>
                </a:solidFill>
                <a:cs typeface="+mn-cs"/>
              </a:rPr>
              <a:t>8000-4000 B.C.E</a:t>
            </a:r>
            <a:r>
              <a:rPr lang="en-US" sz="3600" dirty="0">
                <a:solidFill>
                  <a:schemeClr val="accent2"/>
                </a:solidFill>
                <a:cs typeface="+mn-cs"/>
              </a:rPr>
              <a:t>.</a:t>
            </a:r>
          </a:p>
          <a:p>
            <a:pPr eaLnBrk="1" hangingPunct="1">
              <a:buFontTx/>
              <a:buNone/>
              <a:defRPr/>
            </a:pPr>
            <a:r>
              <a:rPr lang="en-US" dirty="0">
                <a:cs typeface="+mn-cs"/>
              </a:rPr>
              <a:t>	</a:t>
            </a:r>
          </a:p>
          <a:p>
            <a:pPr eaLnBrk="1" hangingPunct="1">
              <a:buFontTx/>
              <a:buNone/>
              <a:defRPr/>
            </a:pPr>
            <a:r>
              <a:rPr lang="en-US" sz="2800" dirty="0">
                <a:cs typeface="+mn-cs"/>
              </a:rPr>
              <a:t>		Humans domesticate crops </a:t>
            </a:r>
          </a:p>
          <a:p>
            <a:pPr eaLnBrk="1" hangingPunct="1">
              <a:buFontTx/>
              <a:buNone/>
              <a:defRPr/>
            </a:pPr>
            <a:r>
              <a:rPr lang="en-US" sz="2800" dirty="0">
                <a:cs typeface="+mn-cs"/>
              </a:rPr>
              <a:t>		and livestock.</a:t>
            </a:r>
          </a:p>
          <a:p>
            <a:pPr eaLnBrk="1" hangingPunct="1">
              <a:buFontTx/>
              <a:buNone/>
              <a:defRPr/>
            </a:pPr>
            <a:endParaRPr lang="en-US" dirty="0">
              <a:cs typeface="+mn-cs"/>
            </a:endParaRPr>
          </a:p>
          <a:p>
            <a:pPr eaLnBrk="1" hangingPunct="1">
              <a:buFontTx/>
              <a:buNone/>
              <a:defRPr/>
            </a:pPr>
            <a:r>
              <a:rPr lang="en-US" sz="2800" dirty="0">
                <a:cs typeface="+mn-cs"/>
              </a:rPr>
              <a:t>				Potatoes first are cultivated </a:t>
            </a:r>
          </a:p>
          <a:p>
            <a:pPr eaLnBrk="1" hangingPunct="1">
              <a:buFontTx/>
              <a:buNone/>
              <a:defRPr/>
            </a:pPr>
            <a:r>
              <a:rPr lang="en-US" sz="2800" dirty="0">
                <a:cs typeface="+mn-cs"/>
              </a:rPr>
              <a:t>				for food.</a:t>
            </a:r>
          </a:p>
          <a:p>
            <a:pPr eaLnBrk="1" hangingPunct="1">
              <a:buFontTx/>
              <a:buNone/>
              <a:defRPr/>
            </a:pPr>
            <a:endParaRPr lang="en-US" dirty="0">
              <a:cs typeface="+mn-cs"/>
            </a:endParaRPr>
          </a:p>
        </p:txBody>
      </p:sp>
      <p:pic>
        <p:nvPicPr>
          <p:cNvPr id="4100" name="Picture 6" descr="timeline_3000">
            <a:extLst>
              <a:ext uri="{FF2B5EF4-FFF2-40B4-BE49-F238E27FC236}">
                <a16:creationId xmlns:a16="http://schemas.microsoft.com/office/drawing/2014/main" id="{8E545541-7D9B-DC7C-AD58-30C6DC6C0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MPj03846940000[1]">
            <a:extLst>
              <a:ext uri="{FF2B5EF4-FFF2-40B4-BE49-F238E27FC236}">
                <a16:creationId xmlns:a16="http://schemas.microsoft.com/office/drawing/2014/main" id="{FC064A1A-4C42-10F6-5FF0-3D8F0D993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2286000"/>
            <a:ext cx="14684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843D79E8-D8A8-0C6F-720E-7C9B8A1168C4}"/>
              </a:ext>
            </a:extLst>
          </p:cNvPr>
          <p:cNvSpPr txBox="1">
            <a:spLocks noChangeArrowheads="1"/>
          </p:cNvSpPr>
          <p:nvPr/>
        </p:nvSpPr>
        <p:spPr bwMode="auto">
          <a:xfrm>
            <a:off x="457200" y="12192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algn="ctr" eaLnBrk="1" hangingPunct="1">
              <a:lnSpc>
                <a:spcPct val="80000"/>
              </a:lnSpc>
              <a:buFontTx/>
              <a:buNone/>
            </a:pPr>
            <a:r>
              <a:rPr lang="en-US" altLang="en-US" sz="3600">
                <a:solidFill>
                  <a:schemeClr val="hlink"/>
                </a:solidFill>
              </a:rPr>
              <a:t>1966</a:t>
            </a:r>
          </a:p>
          <a:p>
            <a:pPr algn="ctr" eaLnBrk="1" hangingPunct="1">
              <a:lnSpc>
                <a:spcPct val="80000"/>
              </a:lnSpc>
              <a:buFontTx/>
              <a:buNone/>
            </a:pPr>
            <a:r>
              <a:rPr lang="en-US" altLang="en-US" sz="2800"/>
              <a:t>The genetic code for DNA is cracked, demonstrating that a sequence of three nucleotide bases (a codon) determines each of 20 amino acids.</a:t>
            </a:r>
          </a:p>
          <a:p>
            <a:pPr algn="ctr" eaLnBrk="1" hangingPunct="1">
              <a:lnSpc>
                <a:spcPct val="80000"/>
              </a:lnSpc>
              <a:buFontTx/>
              <a:buNone/>
            </a:pPr>
            <a:endParaRPr lang="en-US" altLang="en-US" sz="1800" b="1"/>
          </a:p>
          <a:p>
            <a:pPr algn="ctr" eaLnBrk="1" hangingPunct="1">
              <a:lnSpc>
                <a:spcPct val="80000"/>
              </a:lnSpc>
              <a:buFontTx/>
              <a:buNone/>
            </a:pPr>
            <a:r>
              <a:rPr lang="en-US" altLang="en-US" sz="1800" b="1"/>
              <a:t>Three scientists shared the 1968 Nobel Prize in Physiology or Medicine</a:t>
            </a:r>
          </a:p>
          <a:p>
            <a:pPr algn="ctr" eaLnBrk="1" hangingPunct="1">
              <a:lnSpc>
                <a:spcPct val="80000"/>
              </a:lnSpc>
              <a:buFontTx/>
              <a:buNone/>
            </a:pPr>
            <a:r>
              <a:rPr lang="en-US" altLang="en-US" sz="1800" b="1"/>
              <a:t>for the discovery.</a:t>
            </a:r>
          </a:p>
          <a:p>
            <a:pPr algn="ctr" eaLnBrk="1" hangingPunct="1">
              <a:lnSpc>
                <a:spcPct val="80000"/>
              </a:lnSpc>
              <a:buFontTx/>
              <a:buNone/>
            </a:pPr>
            <a:endParaRPr lang="en-US" altLang="en-US" sz="1800"/>
          </a:p>
          <a:p>
            <a:pPr eaLnBrk="1" hangingPunct="1">
              <a:lnSpc>
                <a:spcPct val="80000"/>
              </a:lnSpc>
              <a:buFontTx/>
              <a:buNone/>
            </a:pPr>
            <a:endParaRPr lang="en-US" altLang="en-US" sz="1800"/>
          </a:p>
          <a:p>
            <a:pPr eaLnBrk="1" hangingPunct="1">
              <a:lnSpc>
                <a:spcPct val="80000"/>
              </a:lnSpc>
              <a:buFontTx/>
              <a:buNone/>
            </a:pPr>
            <a:endParaRPr lang="en-US" altLang="en-US" sz="1600"/>
          </a:p>
          <a:p>
            <a:pPr eaLnBrk="1" hangingPunct="1">
              <a:lnSpc>
                <a:spcPct val="80000"/>
              </a:lnSpc>
              <a:buFontTx/>
              <a:buNone/>
            </a:pPr>
            <a:endParaRPr lang="en-US" altLang="en-US" sz="1600"/>
          </a:p>
          <a:p>
            <a:pPr eaLnBrk="1" hangingPunct="1">
              <a:lnSpc>
                <a:spcPct val="80000"/>
              </a:lnSpc>
              <a:buFontTx/>
              <a:buNone/>
            </a:pPr>
            <a:endParaRPr lang="en-US" altLang="en-US" sz="1600"/>
          </a:p>
          <a:p>
            <a:pPr eaLnBrk="1" hangingPunct="1">
              <a:lnSpc>
                <a:spcPct val="80000"/>
              </a:lnSpc>
              <a:buFontTx/>
              <a:buNone/>
            </a:pPr>
            <a:endParaRPr lang="en-US" altLang="en-US" sz="1600"/>
          </a:p>
          <a:p>
            <a:pPr eaLnBrk="1" hangingPunct="1">
              <a:lnSpc>
                <a:spcPct val="80000"/>
              </a:lnSpc>
              <a:buFontTx/>
              <a:buNone/>
            </a:pPr>
            <a:endParaRPr lang="en-US" altLang="en-US" sz="1600"/>
          </a:p>
          <a:p>
            <a:pPr eaLnBrk="1" hangingPunct="1">
              <a:lnSpc>
                <a:spcPct val="80000"/>
              </a:lnSpc>
              <a:buFontTx/>
              <a:buNone/>
            </a:pPr>
            <a:endParaRPr lang="en-US" altLang="en-US" sz="1600"/>
          </a:p>
          <a:p>
            <a:pPr eaLnBrk="1" hangingPunct="1">
              <a:lnSpc>
                <a:spcPct val="80000"/>
              </a:lnSpc>
              <a:buFontTx/>
              <a:buNone/>
            </a:pPr>
            <a:endParaRPr lang="en-US" altLang="en-US" sz="1600"/>
          </a:p>
          <a:p>
            <a:pPr eaLnBrk="1" hangingPunct="1">
              <a:lnSpc>
                <a:spcPct val="80000"/>
              </a:lnSpc>
              <a:buFontTx/>
              <a:buNone/>
            </a:pPr>
            <a:r>
              <a:rPr lang="en-US" altLang="en-US" sz="1600"/>
              <a:t>		</a:t>
            </a:r>
          </a:p>
          <a:p>
            <a:pPr eaLnBrk="1" hangingPunct="1">
              <a:lnSpc>
                <a:spcPct val="80000"/>
              </a:lnSpc>
              <a:buFontTx/>
              <a:buNone/>
            </a:pPr>
            <a:r>
              <a:rPr lang="en-US" altLang="en-US" sz="1600"/>
              <a:t>			</a:t>
            </a:r>
          </a:p>
        </p:txBody>
      </p:sp>
      <p:sp>
        <p:nvSpPr>
          <p:cNvPr id="23554" name="Rectangle 2">
            <a:extLst>
              <a:ext uri="{FF2B5EF4-FFF2-40B4-BE49-F238E27FC236}">
                <a16:creationId xmlns:a16="http://schemas.microsoft.com/office/drawing/2014/main" id="{85C5CF79-0397-5617-D853-247FCDE463E1}"/>
              </a:ext>
            </a:extLst>
          </p:cNvPr>
          <p:cNvSpPr>
            <a:spLocks noGrp="1" noChangeArrowheads="1"/>
          </p:cNvSpPr>
          <p:nvPr>
            <p:ph type="title"/>
          </p:nvPr>
        </p:nvSpPr>
        <p:spPr/>
        <p:txBody>
          <a:bodyPr/>
          <a:lstStyle/>
          <a:p>
            <a:pPr eaLnBrk="1" hangingPunct="1">
              <a:defRPr/>
            </a:pPr>
            <a:r>
              <a:rPr lang="en-US">
                <a:cs typeface="+mj-cs"/>
              </a:rPr>
              <a:t>Biotechnology Timeline</a:t>
            </a:r>
          </a:p>
        </p:txBody>
      </p:sp>
      <p:pic>
        <p:nvPicPr>
          <p:cNvPr id="24580" name="Picture 6" descr="nirenberg">
            <a:extLst>
              <a:ext uri="{FF2B5EF4-FFF2-40B4-BE49-F238E27FC236}">
                <a16:creationId xmlns:a16="http://schemas.microsoft.com/office/drawing/2014/main" id="{B60665C8-DCE3-24A8-5EE8-2AFDAFD9B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162425"/>
            <a:ext cx="1543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holley">
            <a:extLst>
              <a:ext uri="{FF2B5EF4-FFF2-40B4-BE49-F238E27FC236}">
                <a16:creationId xmlns:a16="http://schemas.microsoft.com/office/drawing/2014/main" id="{132694B1-6252-FFA7-A5FF-9F2A01CE1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62425"/>
            <a:ext cx="1543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khorana">
            <a:extLst>
              <a:ext uri="{FF2B5EF4-FFF2-40B4-BE49-F238E27FC236}">
                <a16:creationId xmlns:a16="http://schemas.microsoft.com/office/drawing/2014/main" id="{63366F94-20E7-2E5E-AEE5-7859170C4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62425"/>
            <a:ext cx="1543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0">
            <a:extLst>
              <a:ext uri="{FF2B5EF4-FFF2-40B4-BE49-F238E27FC236}">
                <a16:creationId xmlns:a16="http://schemas.microsoft.com/office/drawing/2014/main" id="{0561A9B0-5B36-1688-81F7-32C06D1562E3}"/>
              </a:ext>
            </a:extLst>
          </p:cNvPr>
          <p:cNvSpPr txBox="1">
            <a:spLocks noChangeArrowheads="1"/>
          </p:cNvSpPr>
          <p:nvPr/>
        </p:nvSpPr>
        <p:spPr bwMode="auto">
          <a:xfrm>
            <a:off x="1828800" y="6354763"/>
            <a:ext cx="5486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50000"/>
              </a:spcBef>
              <a:buFontTx/>
              <a:buNone/>
            </a:pPr>
            <a:r>
              <a:rPr lang="en-US" altLang="en-US" sz="1200"/>
              <a:t>  Marshall Nirenberg                  Robert Holley                   Har Gobind Khorana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53E8D7F-6385-91B0-6F2A-58CF33A25E21}"/>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24579" name="Rectangle 3">
            <a:extLst>
              <a:ext uri="{FF2B5EF4-FFF2-40B4-BE49-F238E27FC236}">
                <a16:creationId xmlns:a16="http://schemas.microsoft.com/office/drawing/2014/main" id="{3A249845-EB62-5CAB-6ED0-54C5F6F7A527}"/>
              </a:ext>
            </a:extLst>
          </p:cNvPr>
          <p:cNvSpPr>
            <a:spLocks noGrp="1" noChangeArrowheads="1"/>
          </p:cNvSpPr>
          <p:nvPr>
            <p:ph type="body" idx="1"/>
          </p:nvPr>
        </p:nvSpPr>
        <p:spPr>
          <a:xfrm>
            <a:off x="2362200" y="1417638"/>
            <a:ext cx="4419600" cy="4525962"/>
          </a:xfrm>
        </p:spPr>
        <p:txBody>
          <a:bodyPr/>
          <a:lstStyle/>
          <a:p>
            <a:pPr algn="ctr" eaLnBrk="1" hangingPunct="1">
              <a:buFontTx/>
              <a:buNone/>
              <a:defRPr/>
            </a:pPr>
            <a:r>
              <a:rPr lang="en-US" sz="3600">
                <a:solidFill>
                  <a:schemeClr val="hlink"/>
                </a:solidFill>
                <a:cs typeface="+mn-cs"/>
              </a:rPr>
              <a:t>1969</a:t>
            </a:r>
          </a:p>
          <a:p>
            <a:pPr algn="ctr" eaLnBrk="1" hangingPunct="1">
              <a:buFontTx/>
              <a:buNone/>
              <a:defRPr/>
            </a:pPr>
            <a:endParaRPr lang="en-US" sz="3600">
              <a:solidFill>
                <a:schemeClr val="hlink"/>
              </a:solidFill>
              <a:cs typeface="+mn-cs"/>
            </a:endParaRPr>
          </a:p>
          <a:p>
            <a:pPr algn="ctr" eaLnBrk="1" hangingPunct="1">
              <a:buFontTx/>
              <a:buNone/>
              <a:defRPr/>
            </a:pPr>
            <a:endParaRPr lang="en-US" sz="3600">
              <a:solidFill>
                <a:schemeClr val="hlink"/>
              </a:solidFill>
              <a:cs typeface="+mn-cs"/>
            </a:endParaRPr>
          </a:p>
          <a:p>
            <a:pPr algn="ctr" eaLnBrk="1" hangingPunct="1">
              <a:buFontTx/>
              <a:buNone/>
              <a:defRPr/>
            </a:pPr>
            <a:r>
              <a:rPr lang="en-US" sz="2800">
                <a:cs typeface="+mn-cs"/>
              </a:rPr>
              <a:t>An enzyme is synthesized </a:t>
            </a:r>
            <a:r>
              <a:rPr lang="en-US" sz="2800" i="1">
                <a:cs typeface="+mn-cs"/>
              </a:rPr>
              <a:t>in vitro </a:t>
            </a:r>
            <a:r>
              <a:rPr lang="en-US" sz="2800">
                <a:cs typeface="+mn-cs"/>
              </a:rPr>
              <a:t>for the first time.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F8CDAB8-9B0B-4166-60D7-0293F5E6EBE5}"/>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25603" name="Rectangle 3">
            <a:extLst>
              <a:ext uri="{FF2B5EF4-FFF2-40B4-BE49-F238E27FC236}">
                <a16:creationId xmlns:a16="http://schemas.microsoft.com/office/drawing/2014/main" id="{7DD0F2D2-6460-82C9-C207-A44B51B2DB9F}"/>
              </a:ext>
            </a:extLst>
          </p:cNvPr>
          <p:cNvSpPr>
            <a:spLocks noGrp="1" noChangeArrowheads="1"/>
          </p:cNvSpPr>
          <p:nvPr>
            <p:ph type="body" idx="1"/>
          </p:nvPr>
        </p:nvSpPr>
        <p:spPr>
          <a:xfrm>
            <a:off x="457200" y="1295400"/>
            <a:ext cx="8229600" cy="685800"/>
          </a:xfrm>
        </p:spPr>
        <p:txBody>
          <a:bodyPr/>
          <a:lstStyle/>
          <a:p>
            <a:pPr algn="ctr" eaLnBrk="1" hangingPunct="1">
              <a:buFontTx/>
              <a:buNone/>
              <a:defRPr/>
            </a:pPr>
            <a:r>
              <a:rPr lang="en-US" sz="3600">
                <a:solidFill>
                  <a:schemeClr val="hlink"/>
                </a:solidFill>
                <a:cs typeface="+mn-cs"/>
              </a:rPr>
              <a:t>1970</a:t>
            </a:r>
          </a:p>
        </p:txBody>
      </p:sp>
      <p:pic>
        <p:nvPicPr>
          <p:cNvPr id="26628" name="Picture 2" descr="File:1QPS.png">
            <a:extLst>
              <a:ext uri="{FF2B5EF4-FFF2-40B4-BE49-F238E27FC236}">
                <a16:creationId xmlns:a16="http://schemas.microsoft.com/office/drawing/2014/main" id="{B8AF1D3F-347A-0190-152A-EC0227FE5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
            <a:extLst>
              <a:ext uri="{FF2B5EF4-FFF2-40B4-BE49-F238E27FC236}">
                <a16:creationId xmlns:a16="http://schemas.microsoft.com/office/drawing/2014/main" id="{CA61EE3B-2495-E6F0-7DF9-137484115CA8}"/>
              </a:ext>
            </a:extLst>
          </p:cNvPr>
          <p:cNvSpPr txBox="1">
            <a:spLocks noChangeArrowheads="1"/>
          </p:cNvSpPr>
          <p:nvPr/>
        </p:nvSpPr>
        <p:spPr bwMode="auto">
          <a:xfrm>
            <a:off x="5260975" y="1981200"/>
            <a:ext cx="34258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0"/>
              </a:spcBef>
              <a:buFontTx/>
              <a:buNone/>
            </a:pPr>
            <a:endParaRPr lang="en-US" altLang="en-US" sz="2400">
              <a:solidFill>
                <a:schemeClr val="hlink"/>
              </a:solidFill>
            </a:endParaRPr>
          </a:p>
          <a:p>
            <a:pPr eaLnBrk="1" hangingPunct="1">
              <a:spcBef>
                <a:spcPct val="0"/>
              </a:spcBef>
              <a:buFontTx/>
              <a:buNone/>
            </a:pPr>
            <a:r>
              <a:rPr lang="en-US" altLang="en-US" sz="2800"/>
              <a:t>Restriction enzymes that cut and splice genetic material are discovered, opening the way for gene cloning.</a:t>
            </a:r>
          </a:p>
          <a:p>
            <a:pPr eaLnBrk="1" hangingPunct="1">
              <a:spcBef>
                <a:spcPct val="0"/>
              </a:spcBef>
              <a:buFontTx/>
              <a:buNone/>
            </a:pPr>
            <a:endParaRPr lang="en-US" altLang="en-US" sz="1800"/>
          </a:p>
        </p:txBody>
      </p:sp>
      <p:pic>
        <p:nvPicPr>
          <p:cNvPr id="26630" name="Picture 4" descr="Sma1">
            <a:extLst>
              <a:ext uri="{FF2B5EF4-FFF2-40B4-BE49-F238E27FC236}">
                <a16:creationId xmlns:a16="http://schemas.microsoft.com/office/drawing/2014/main" id="{A1AD39CE-FCBA-18AE-8F8A-B299A46BA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648200"/>
            <a:ext cx="29718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D8AA895-DFE8-C489-847C-CE98F1CC182A}"/>
              </a:ext>
            </a:extLst>
          </p:cNvPr>
          <p:cNvSpPr>
            <a:spLocks noGrp="1" noChangeArrowheads="1"/>
          </p:cNvSpPr>
          <p:nvPr>
            <p:ph type="title"/>
          </p:nvPr>
        </p:nvSpPr>
        <p:spPr/>
        <p:txBody>
          <a:bodyPr/>
          <a:lstStyle/>
          <a:p>
            <a:pPr eaLnBrk="1" hangingPunct="1">
              <a:defRPr/>
            </a:pPr>
            <a:r>
              <a:rPr lang="en-US" dirty="0">
                <a:cs typeface="+mj-cs"/>
              </a:rPr>
              <a:t>Biotechnology Timeline</a:t>
            </a:r>
          </a:p>
        </p:txBody>
      </p:sp>
      <p:sp>
        <p:nvSpPr>
          <p:cNvPr id="27651" name="Rectangle 3">
            <a:extLst>
              <a:ext uri="{FF2B5EF4-FFF2-40B4-BE49-F238E27FC236}">
                <a16:creationId xmlns:a16="http://schemas.microsoft.com/office/drawing/2014/main" id="{2AFD2ED6-5CDE-EB56-C262-8E76FFEF26EC}"/>
              </a:ext>
            </a:extLst>
          </p:cNvPr>
          <p:cNvSpPr txBox="1">
            <a:spLocks noChangeArrowheads="1"/>
          </p:cNvSpPr>
          <p:nvPr/>
        </p:nvSpPr>
        <p:spPr bwMode="auto">
          <a:xfrm>
            <a:off x="457200" y="1798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algn="ctr" eaLnBrk="1" hangingPunct="1">
              <a:buFontTx/>
              <a:buNone/>
            </a:pPr>
            <a:r>
              <a:rPr lang="en-US" altLang="en-US" sz="3600">
                <a:solidFill>
                  <a:schemeClr val="hlink"/>
                </a:solidFill>
              </a:rPr>
              <a:t>1971</a:t>
            </a:r>
          </a:p>
          <a:p>
            <a:pPr algn="ctr" eaLnBrk="1" hangingPunct="1">
              <a:buFontTx/>
              <a:buNone/>
            </a:pPr>
            <a:endParaRPr lang="en-US" altLang="en-US" sz="2800">
              <a:cs typeface="Arial" panose="020B0604020202020204" pitchFamily="34" charset="0"/>
            </a:endParaRPr>
          </a:p>
          <a:p>
            <a:pPr algn="ctr" eaLnBrk="1" hangingPunct="1">
              <a:buFontTx/>
              <a:buNone/>
            </a:pPr>
            <a:r>
              <a:rPr lang="en-US" altLang="en-US" sz="2800">
                <a:cs typeface="Arial" panose="020B0604020202020204" pitchFamily="34" charset="0"/>
              </a:rPr>
              <a:t>The f</a:t>
            </a:r>
            <a:r>
              <a:rPr lang="en-US" altLang="en-US" sz="2800"/>
              <a:t>irst complete synthesis of a gene occurs.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AEFA8A3-85AA-17B3-A3A6-B148193030B0}"/>
              </a:ext>
            </a:extLst>
          </p:cNvPr>
          <p:cNvSpPr>
            <a:spLocks noGrp="1" noChangeArrowheads="1"/>
          </p:cNvSpPr>
          <p:nvPr>
            <p:ph type="title"/>
          </p:nvPr>
        </p:nvSpPr>
        <p:spPr/>
        <p:txBody>
          <a:bodyPr/>
          <a:lstStyle/>
          <a:p>
            <a:pPr eaLnBrk="1" hangingPunct="1">
              <a:defRPr/>
            </a:pPr>
            <a:r>
              <a:rPr lang="en-US" dirty="0">
                <a:cs typeface="+mj-cs"/>
              </a:rPr>
              <a:t>Biotechnology Timeline</a:t>
            </a:r>
          </a:p>
        </p:txBody>
      </p:sp>
      <p:sp>
        <p:nvSpPr>
          <p:cNvPr id="28675" name="Rectangle 3">
            <a:extLst>
              <a:ext uri="{FF2B5EF4-FFF2-40B4-BE49-F238E27FC236}">
                <a16:creationId xmlns:a16="http://schemas.microsoft.com/office/drawing/2014/main" id="{450DD538-A12E-0EA4-2DD5-B333032A6D9C}"/>
              </a:ext>
            </a:extLst>
          </p:cNvPr>
          <p:cNvSpPr txBox="1">
            <a:spLocks noChangeArrowheads="1"/>
          </p:cNvSpPr>
          <p:nvPr/>
        </p:nvSpPr>
        <p:spPr bwMode="auto">
          <a:xfrm>
            <a:off x="663575" y="1414463"/>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buFontTx/>
              <a:buNone/>
            </a:pPr>
            <a:r>
              <a:rPr lang="en-US" altLang="en-US" sz="3600">
                <a:solidFill>
                  <a:schemeClr val="hlink"/>
                </a:solidFill>
              </a:rPr>
              <a:t>                          1973</a:t>
            </a:r>
          </a:p>
          <a:p>
            <a:pPr eaLnBrk="1" hangingPunct="1">
              <a:buFontTx/>
              <a:buNone/>
            </a:pPr>
            <a:r>
              <a:rPr lang="en-US" altLang="en-US" sz="2800"/>
              <a:t>Stanley Cohen and Herbert Boyer perfect genetic engineering techniques to cut and paste DNA using restriction enzymes.</a:t>
            </a:r>
          </a:p>
          <a:p>
            <a:pPr eaLnBrk="1" hangingPunct="1">
              <a:buFontTx/>
              <a:buNone/>
            </a:pPr>
            <a:r>
              <a:rPr lang="en-US" altLang="en-US" sz="2400"/>
              <a:t>(</a:t>
            </a:r>
            <a:r>
              <a:rPr lang="en-US" altLang="en-US" sz="2400">
                <a:solidFill>
                  <a:schemeClr val="hlink"/>
                </a:solidFill>
              </a:rPr>
              <a:t>1977</a:t>
            </a:r>
            <a:r>
              <a:rPr lang="en-US" altLang="en-US" sz="2400"/>
              <a:t> sees the first expression of a human gene in bacteria.)</a:t>
            </a:r>
          </a:p>
        </p:txBody>
      </p:sp>
      <p:sp>
        <p:nvSpPr>
          <p:cNvPr id="28676" name="Text Box 12">
            <a:extLst>
              <a:ext uri="{FF2B5EF4-FFF2-40B4-BE49-F238E27FC236}">
                <a16:creationId xmlns:a16="http://schemas.microsoft.com/office/drawing/2014/main" id="{E19A9644-B74B-FDA4-EFE3-2FED3EFC21A7}"/>
              </a:ext>
            </a:extLst>
          </p:cNvPr>
          <p:cNvSpPr txBox="1">
            <a:spLocks noChangeArrowheads="1"/>
          </p:cNvSpPr>
          <p:nvPr/>
        </p:nvSpPr>
        <p:spPr bwMode="auto">
          <a:xfrm>
            <a:off x="914400" y="60960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algn="ctr" eaLnBrk="1" hangingPunct="1">
              <a:spcBef>
                <a:spcPct val="50000"/>
              </a:spcBef>
              <a:buFontTx/>
              <a:buNone/>
            </a:pPr>
            <a:r>
              <a:rPr lang="en-US" altLang="en-US" sz="1800"/>
              <a:t>Cohen won a Nobel Prize in 1986 for an unrelated discovery!</a:t>
            </a:r>
          </a:p>
        </p:txBody>
      </p:sp>
      <p:pic>
        <p:nvPicPr>
          <p:cNvPr id="28677" name="Picture 7" descr="cohen">
            <a:extLst>
              <a:ext uri="{FF2B5EF4-FFF2-40B4-BE49-F238E27FC236}">
                <a16:creationId xmlns:a16="http://schemas.microsoft.com/office/drawing/2014/main" id="{CD0A991D-18D4-1A9F-E80F-466BDE327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who_boyer_image">
            <a:extLst>
              <a:ext uri="{FF2B5EF4-FFF2-40B4-BE49-F238E27FC236}">
                <a16:creationId xmlns:a16="http://schemas.microsoft.com/office/drawing/2014/main" id="{082542FC-B03B-01EF-6001-2BECFD704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94138"/>
            <a:ext cx="22860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8">
            <a:extLst>
              <a:ext uri="{FF2B5EF4-FFF2-40B4-BE49-F238E27FC236}">
                <a16:creationId xmlns:a16="http://schemas.microsoft.com/office/drawing/2014/main" id="{4EE530A0-C04D-48B2-A09E-F2486B44B9E2}"/>
              </a:ext>
            </a:extLst>
          </p:cNvPr>
          <p:cNvSpPr txBox="1">
            <a:spLocks noChangeArrowheads="1"/>
          </p:cNvSpPr>
          <p:nvPr/>
        </p:nvSpPr>
        <p:spPr bwMode="auto">
          <a:xfrm>
            <a:off x="2438400" y="5638800"/>
            <a:ext cx="624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50000"/>
              </a:spcBef>
              <a:buFontTx/>
              <a:buNone/>
            </a:pPr>
            <a:r>
              <a:rPr lang="en-US" altLang="en-US" sz="1400"/>
              <a:t>Stanley Cohen                   Herbert Boyer and a recombinant bacterium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FADA957-CCE7-DC18-EF3C-22D1814D659F}"/>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29699" name="Rectangle 3">
            <a:extLst>
              <a:ext uri="{FF2B5EF4-FFF2-40B4-BE49-F238E27FC236}">
                <a16:creationId xmlns:a16="http://schemas.microsoft.com/office/drawing/2014/main" id="{A152639B-B9F9-175C-43AA-92331C2D9AC7}"/>
              </a:ext>
            </a:extLst>
          </p:cNvPr>
          <p:cNvSpPr>
            <a:spLocks noGrp="1" noChangeArrowheads="1"/>
          </p:cNvSpPr>
          <p:nvPr>
            <p:ph type="body" idx="1"/>
          </p:nvPr>
        </p:nvSpPr>
        <p:spPr/>
        <p:txBody>
          <a:bodyPr/>
          <a:lstStyle/>
          <a:p>
            <a:pPr algn="ctr" eaLnBrk="1" hangingPunct="1">
              <a:buFontTx/>
              <a:buNone/>
            </a:pPr>
            <a:r>
              <a:rPr lang="en-US" altLang="en-US" sz="3600">
                <a:solidFill>
                  <a:schemeClr val="hlink"/>
                </a:solidFill>
                <a:ea typeface="Geneva" panose="020B0503030404040204" pitchFamily="34" charset="0"/>
              </a:rPr>
              <a:t>1975</a:t>
            </a:r>
          </a:p>
          <a:p>
            <a:pPr eaLnBrk="1" hangingPunct="1">
              <a:buFontTx/>
              <a:buNone/>
            </a:pPr>
            <a:endParaRPr lang="en-US" altLang="en-US" sz="2300">
              <a:ea typeface="Geneva" panose="020B0503030404040204" pitchFamily="34" charset="0"/>
            </a:endParaRPr>
          </a:p>
          <a:p>
            <a:pPr eaLnBrk="1" hangingPunct="1">
              <a:buFontTx/>
              <a:buNone/>
            </a:pPr>
            <a:r>
              <a:rPr lang="en-US" altLang="en-US" sz="2300">
                <a:ea typeface="Geneva" panose="020B0503030404040204" pitchFamily="34" charset="0"/>
              </a:rPr>
              <a:t>Georges Kohler and Cesar Milstein </a:t>
            </a:r>
          </a:p>
          <a:p>
            <a:pPr eaLnBrk="1" hangingPunct="1">
              <a:buFontTx/>
              <a:buNone/>
            </a:pPr>
            <a:r>
              <a:rPr lang="en-US" altLang="en-US" sz="2300">
                <a:ea typeface="Geneva" panose="020B0503030404040204" pitchFamily="34" charset="0"/>
              </a:rPr>
              <a:t>develop the technology to produce </a:t>
            </a:r>
          </a:p>
          <a:p>
            <a:pPr eaLnBrk="1" hangingPunct="1">
              <a:buFontTx/>
              <a:buNone/>
            </a:pPr>
            <a:r>
              <a:rPr lang="en-US" altLang="en-US" sz="2300">
                <a:ea typeface="Geneva" panose="020B0503030404040204" pitchFamily="34" charset="0"/>
              </a:rPr>
              <a:t>monoclonal antibodies — highly specific, </a:t>
            </a:r>
          </a:p>
          <a:p>
            <a:pPr eaLnBrk="1" hangingPunct="1">
              <a:buFontTx/>
              <a:buNone/>
            </a:pPr>
            <a:r>
              <a:rPr lang="en-US" altLang="en-US" sz="2300">
                <a:ea typeface="Geneva" panose="020B0503030404040204" pitchFamily="34" charset="0"/>
              </a:rPr>
              <a:t>purified antibodies derived from only </a:t>
            </a:r>
          </a:p>
          <a:p>
            <a:pPr eaLnBrk="1" hangingPunct="1">
              <a:buFontTx/>
              <a:buNone/>
            </a:pPr>
            <a:r>
              <a:rPr lang="en-US" altLang="en-US" sz="2300">
                <a:ea typeface="Geneva" panose="020B0503030404040204" pitchFamily="34" charset="0"/>
              </a:rPr>
              <a:t>one clone of cells that recognize </a:t>
            </a:r>
          </a:p>
          <a:p>
            <a:pPr eaLnBrk="1" hangingPunct="1">
              <a:buFontTx/>
              <a:buNone/>
            </a:pPr>
            <a:r>
              <a:rPr lang="en-US" altLang="en-US" sz="2300">
                <a:ea typeface="Geneva" panose="020B0503030404040204" pitchFamily="34" charset="0"/>
              </a:rPr>
              <a:t>only one antigen. They later would </a:t>
            </a:r>
          </a:p>
          <a:p>
            <a:pPr eaLnBrk="1" hangingPunct="1">
              <a:buFontTx/>
              <a:buNone/>
            </a:pPr>
            <a:r>
              <a:rPr lang="en-US" altLang="en-US" sz="2300">
                <a:ea typeface="Geneva" panose="020B0503030404040204" pitchFamily="34" charset="0"/>
              </a:rPr>
              <a:t>share the 1984 Nobel Prize in </a:t>
            </a:r>
          </a:p>
          <a:p>
            <a:pPr eaLnBrk="1" hangingPunct="1">
              <a:buFontTx/>
              <a:buNone/>
            </a:pPr>
            <a:r>
              <a:rPr lang="en-US" altLang="en-US" sz="2300">
                <a:ea typeface="Geneva" panose="020B0503030404040204" pitchFamily="34" charset="0"/>
              </a:rPr>
              <a:t>Physiology or Medicine with Neils Jerne.</a:t>
            </a:r>
          </a:p>
        </p:txBody>
      </p:sp>
      <p:pic>
        <p:nvPicPr>
          <p:cNvPr id="29700" name="Picture 4" descr="Herceptin">
            <a:extLst>
              <a:ext uri="{FF2B5EF4-FFF2-40B4-BE49-F238E27FC236}">
                <a16:creationId xmlns:a16="http://schemas.microsoft.com/office/drawing/2014/main" id="{CBD4154A-FD36-B005-6252-FED2CB148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95600"/>
            <a:ext cx="26670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1ADE97C-8287-D794-F520-28F03451F1FA}"/>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29699" name="Rectangle 3">
            <a:extLst>
              <a:ext uri="{FF2B5EF4-FFF2-40B4-BE49-F238E27FC236}">
                <a16:creationId xmlns:a16="http://schemas.microsoft.com/office/drawing/2014/main" id="{96F1B679-8633-6ED5-3828-8259FCDFB25A}"/>
              </a:ext>
            </a:extLst>
          </p:cNvPr>
          <p:cNvSpPr>
            <a:spLocks noGrp="1" noChangeArrowheads="1"/>
          </p:cNvSpPr>
          <p:nvPr>
            <p:ph type="body" idx="1"/>
          </p:nvPr>
        </p:nvSpPr>
        <p:spPr/>
        <p:txBody>
          <a:bodyPr/>
          <a:lstStyle/>
          <a:p>
            <a:pPr algn="ctr" eaLnBrk="1" hangingPunct="1">
              <a:buFontTx/>
              <a:buNone/>
              <a:defRPr/>
            </a:pPr>
            <a:r>
              <a:rPr lang="en-US" sz="3600" dirty="0">
                <a:solidFill>
                  <a:schemeClr val="hlink"/>
                </a:solidFill>
                <a:cs typeface="+mn-cs"/>
              </a:rPr>
              <a:t>1977</a:t>
            </a:r>
          </a:p>
          <a:p>
            <a:pPr eaLnBrk="1" hangingPunct="1">
              <a:buFontTx/>
              <a:buNone/>
              <a:defRPr/>
            </a:pPr>
            <a:endParaRPr lang="en-US" sz="2400" dirty="0">
              <a:cs typeface="+mn-cs"/>
            </a:endParaRPr>
          </a:p>
          <a:p>
            <a:pPr eaLnBrk="1" hangingPunct="1">
              <a:buFontTx/>
              <a:buNone/>
              <a:defRPr/>
            </a:pPr>
            <a:endParaRPr lang="en-US" sz="2400" dirty="0">
              <a:cs typeface="+mn-cs"/>
            </a:endParaRPr>
          </a:p>
          <a:p>
            <a:pPr eaLnBrk="1" hangingPunct="1">
              <a:buFontTx/>
              <a:buNone/>
              <a:defRPr/>
            </a:pPr>
            <a:r>
              <a:rPr lang="en-US" sz="2400" dirty="0">
                <a:cs typeface="+mn-cs"/>
              </a:rPr>
              <a:t>Genetic engineering is done for the first time, when the first expression of a human gene in bacteria occurs.</a:t>
            </a:r>
            <a:endParaRPr lang="en-US" sz="2300" dirty="0">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BB75BA10-4AB1-81F1-EDF3-34BF3AA13FF2}"/>
              </a:ext>
            </a:extLst>
          </p:cNvPr>
          <p:cNvSpPr txBox="1">
            <a:spLocks noChangeArrowheads="1"/>
          </p:cNvSpPr>
          <p:nvPr/>
        </p:nvSpPr>
        <p:spPr bwMode="auto">
          <a:xfrm>
            <a:off x="762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algn="ctr" eaLnBrk="1" hangingPunct="1">
              <a:buFontTx/>
              <a:buNone/>
            </a:pPr>
            <a:r>
              <a:rPr lang="en-US" altLang="en-US" sz="3600">
                <a:solidFill>
                  <a:schemeClr val="hlink"/>
                </a:solidFill>
              </a:rPr>
              <a:t>1981</a:t>
            </a:r>
          </a:p>
          <a:p>
            <a:pPr eaLnBrk="1" hangingPunct="1">
              <a:lnSpc>
                <a:spcPct val="95000"/>
              </a:lnSpc>
              <a:buFontTx/>
              <a:buNone/>
            </a:pPr>
            <a:r>
              <a:rPr lang="en-US" altLang="en-US" sz="2800"/>
              <a:t>					The first </a:t>
            </a:r>
            <a:r>
              <a:rPr lang="en-US" altLang="en-US" sz="2800" i="1"/>
              <a:t>transgenic animals</a:t>
            </a:r>
            <a:r>
              <a:rPr lang="en-US" altLang="en-US" sz="2800"/>
              <a:t> 				are produced by 						transferring genes from 				other animals into mice.</a:t>
            </a:r>
          </a:p>
          <a:p>
            <a:pPr eaLnBrk="1" hangingPunct="1">
              <a:buFontTx/>
              <a:buNone/>
            </a:pPr>
            <a:endParaRPr lang="en-US" altLang="en-US" sz="2800"/>
          </a:p>
          <a:p>
            <a:pPr eaLnBrk="1" hangingPunct="1">
              <a:lnSpc>
                <a:spcPct val="75000"/>
              </a:lnSpc>
              <a:buFontTx/>
              <a:buNone/>
            </a:pPr>
            <a:r>
              <a:rPr lang="en-US" altLang="en-US" sz="2800"/>
              <a:t>The first patent for a </a:t>
            </a:r>
          </a:p>
          <a:p>
            <a:pPr eaLnBrk="1" hangingPunct="1">
              <a:lnSpc>
                <a:spcPct val="75000"/>
              </a:lnSpc>
              <a:buFontTx/>
              <a:buNone/>
            </a:pPr>
            <a:r>
              <a:rPr lang="en-US" altLang="en-US" sz="2800"/>
              <a:t>genetically modified organism </a:t>
            </a:r>
          </a:p>
          <a:p>
            <a:pPr eaLnBrk="1" hangingPunct="1">
              <a:lnSpc>
                <a:spcPct val="75000"/>
              </a:lnSpc>
              <a:buFontTx/>
              <a:buNone/>
            </a:pPr>
            <a:r>
              <a:rPr lang="en-US" altLang="en-US" sz="2800"/>
              <a:t>is granted — for bacteria that can </a:t>
            </a:r>
          </a:p>
          <a:p>
            <a:pPr eaLnBrk="1" hangingPunct="1">
              <a:lnSpc>
                <a:spcPct val="75000"/>
              </a:lnSpc>
              <a:buFontTx/>
              <a:buNone/>
            </a:pPr>
            <a:r>
              <a:rPr lang="en-US" altLang="en-US" sz="2800"/>
              <a:t>break down crude oil.</a:t>
            </a:r>
          </a:p>
          <a:p>
            <a:pPr eaLnBrk="1" hangingPunct="1">
              <a:buFontTx/>
              <a:buNone/>
            </a:pPr>
            <a:endParaRPr lang="en-US" altLang="en-US" sz="2800"/>
          </a:p>
        </p:txBody>
      </p:sp>
      <p:sp>
        <p:nvSpPr>
          <p:cNvPr id="30722" name="Rectangle 2">
            <a:extLst>
              <a:ext uri="{FF2B5EF4-FFF2-40B4-BE49-F238E27FC236}">
                <a16:creationId xmlns:a16="http://schemas.microsoft.com/office/drawing/2014/main" id="{CE3DCD0C-0B59-C1DA-8471-778FCB206729}"/>
              </a:ext>
            </a:extLst>
          </p:cNvPr>
          <p:cNvSpPr>
            <a:spLocks noGrp="1" noChangeArrowheads="1"/>
          </p:cNvSpPr>
          <p:nvPr>
            <p:ph type="title"/>
          </p:nvPr>
        </p:nvSpPr>
        <p:spPr/>
        <p:txBody>
          <a:bodyPr/>
          <a:lstStyle/>
          <a:p>
            <a:pPr eaLnBrk="1" hangingPunct="1">
              <a:defRPr/>
            </a:pPr>
            <a:r>
              <a:rPr lang="en-US">
                <a:cs typeface="+mj-cs"/>
              </a:rPr>
              <a:t>Biotechnology Timeline</a:t>
            </a:r>
          </a:p>
        </p:txBody>
      </p:sp>
      <p:pic>
        <p:nvPicPr>
          <p:cNvPr id="31748" name="Picture 4" descr="transgenic_mice">
            <a:extLst>
              <a:ext uri="{FF2B5EF4-FFF2-40B4-BE49-F238E27FC236}">
                <a16:creationId xmlns:a16="http://schemas.microsoft.com/office/drawing/2014/main" id="{DB03B76F-8EB1-52FC-606B-EB1906273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309"/>
          <a:stretch>
            <a:fillRect/>
          </a:stretch>
        </p:blipFill>
        <p:spPr bwMode="auto">
          <a:xfrm>
            <a:off x="1371600" y="1600200"/>
            <a:ext cx="24130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crude oil spill">
            <a:extLst>
              <a:ext uri="{FF2B5EF4-FFF2-40B4-BE49-F238E27FC236}">
                <a16:creationId xmlns:a16="http://schemas.microsoft.com/office/drawing/2014/main" id="{D3C75377-5CC9-B881-D3CF-C28759E17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148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44FACB1-A33D-2BBF-6D14-263F3F6DC722}"/>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1747" name="Rectangle 3">
            <a:extLst>
              <a:ext uri="{FF2B5EF4-FFF2-40B4-BE49-F238E27FC236}">
                <a16:creationId xmlns:a16="http://schemas.microsoft.com/office/drawing/2014/main" id="{47D6E8A2-0064-8EB3-5013-56B2D0BBCE11}"/>
              </a:ext>
            </a:extLst>
          </p:cNvPr>
          <p:cNvSpPr>
            <a:spLocks noGrp="1" noChangeArrowheads="1"/>
          </p:cNvSpPr>
          <p:nvPr>
            <p:ph type="body" idx="1"/>
          </p:nvPr>
        </p:nvSpPr>
        <p:spPr>
          <a:xfrm>
            <a:off x="457200" y="1219200"/>
            <a:ext cx="8229600" cy="4906963"/>
          </a:xfrm>
        </p:spPr>
        <p:txBody>
          <a:bodyPr/>
          <a:lstStyle/>
          <a:p>
            <a:pPr algn="ctr" eaLnBrk="1" hangingPunct="1">
              <a:lnSpc>
                <a:spcPct val="90000"/>
              </a:lnSpc>
              <a:buFontTx/>
              <a:buNone/>
              <a:defRPr/>
            </a:pPr>
            <a:r>
              <a:rPr lang="en-US" sz="3600" dirty="0">
                <a:solidFill>
                  <a:schemeClr val="hlink"/>
                </a:solidFill>
                <a:cs typeface="+mn-cs"/>
              </a:rPr>
              <a:t>1983</a:t>
            </a:r>
          </a:p>
          <a:p>
            <a:pPr eaLnBrk="1" hangingPunct="1">
              <a:lnSpc>
                <a:spcPct val="90000"/>
              </a:lnSpc>
              <a:buFontTx/>
              <a:buNone/>
              <a:defRPr/>
            </a:pPr>
            <a:r>
              <a:rPr lang="en-US" sz="2800" dirty="0">
                <a:cs typeface="+mn-cs"/>
              </a:rPr>
              <a:t>The polymerase chain reaction (PCR) technique, which makes unlimited copies of genes and gene fragments, is conceived.</a:t>
            </a:r>
          </a:p>
          <a:p>
            <a:pPr eaLnBrk="1" hangingPunct="1">
              <a:lnSpc>
                <a:spcPct val="90000"/>
              </a:lnSpc>
              <a:buFontTx/>
              <a:buNone/>
              <a:defRPr/>
            </a:pPr>
            <a:r>
              <a:rPr lang="en-US" sz="2400" dirty="0">
                <a:cs typeface="+mn-cs"/>
              </a:rPr>
              <a:t> </a:t>
            </a:r>
          </a:p>
          <a:p>
            <a:pPr eaLnBrk="1" hangingPunct="1">
              <a:lnSpc>
                <a:spcPct val="90000"/>
              </a:lnSpc>
              <a:buFontTx/>
              <a:buNone/>
              <a:defRPr/>
            </a:pPr>
            <a:endParaRPr lang="en-US" sz="2400" dirty="0">
              <a:cs typeface="+mn-cs"/>
            </a:endParaRPr>
          </a:p>
          <a:p>
            <a:pPr eaLnBrk="1" hangingPunct="1">
              <a:lnSpc>
                <a:spcPct val="90000"/>
              </a:lnSpc>
              <a:buFontTx/>
              <a:buNone/>
              <a:defRPr/>
            </a:pPr>
            <a:r>
              <a:rPr lang="en-US" sz="2400" dirty="0" err="1">
                <a:cs typeface="+mn-cs"/>
              </a:rPr>
              <a:t>Kary</a:t>
            </a:r>
            <a:r>
              <a:rPr lang="en-US" sz="2400" dirty="0">
                <a:cs typeface="+mn-cs"/>
              </a:rPr>
              <a:t> Mullis, who was born in Lenoir, N.C., </a:t>
            </a:r>
          </a:p>
          <a:p>
            <a:pPr eaLnBrk="1" hangingPunct="1">
              <a:lnSpc>
                <a:spcPct val="90000"/>
              </a:lnSpc>
              <a:buFontTx/>
              <a:buNone/>
              <a:defRPr/>
            </a:pPr>
            <a:r>
              <a:rPr lang="en-US" sz="2400" dirty="0">
                <a:cs typeface="+mn-cs"/>
              </a:rPr>
              <a:t>later would win the 1993 Nobel Prize in </a:t>
            </a:r>
          </a:p>
          <a:p>
            <a:pPr eaLnBrk="1" hangingPunct="1">
              <a:lnSpc>
                <a:spcPct val="90000"/>
              </a:lnSpc>
              <a:buFontTx/>
              <a:buNone/>
              <a:defRPr/>
            </a:pPr>
            <a:r>
              <a:rPr lang="en-US" sz="2400" dirty="0">
                <a:cs typeface="+mn-cs"/>
              </a:rPr>
              <a:t>Chemistry for the discovery. He became</a:t>
            </a:r>
          </a:p>
          <a:p>
            <a:pPr eaLnBrk="1" hangingPunct="1">
              <a:lnSpc>
                <a:spcPct val="90000"/>
              </a:lnSpc>
              <a:buFontTx/>
              <a:buNone/>
              <a:defRPr/>
            </a:pPr>
            <a:r>
              <a:rPr lang="en-US" sz="2400" dirty="0">
                <a:cs typeface="+mn-cs"/>
              </a:rPr>
              <a:t>interested in science as a child when he</a:t>
            </a:r>
          </a:p>
          <a:p>
            <a:pPr eaLnBrk="1" hangingPunct="1">
              <a:lnSpc>
                <a:spcPct val="90000"/>
              </a:lnSpc>
              <a:buFontTx/>
              <a:buNone/>
              <a:defRPr/>
            </a:pPr>
            <a:r>
              <a:rPr lang="en-US" sz="2400" dirty="0">
                <a:cs typeface="+mn-cs"/>
              </a:rPr>
              <a:t>received a chemistry set for Christmas.</a:t>
            </a:r>
          </a:p>
        </p:txBody>
      </p:sp>
      <p:pic>
        <p:nvPicPr>
          <p:cNvPr id="32772" name="Picture 6" descr="mullis">
            <a:extLst>
              <a:ext uri="{FF2B5EF4-FFF2-40B4-BE49-F238E27FC236}">
                <a16:creationId xmlns:a16="http://schemas.microsoft.com/office/drawing/2014/main" id="{8E987DA1-58E6-0845-FEC4-8CF6221CA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3352800"/>
            <a:ext cx="19034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FAFBC34-943C-99A6-89A7-12871EDA9E35}"/>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2771" name="Rectangle 3">
            <a:extLst>
              <a:ext uri="{FF2B5EF4-FFF2-40B4-BE49-F238E27FC236}">
                <a16:creationId xmlns:a16="http://schemas.microsoft.com/office/drawing/2014/main" id="{FCE2F8E8-1DD9-A8B1-39D7-EEAEA87C9E8E}"/>
              </a:ext>
            </a:extLst>
          </p:cNvPr>
          <p:cNvSpPr>
            <a:spLocks noGrp="1" noChangeArrowheads="1"/>
          </p:cNvSpPr>
          <p:nvPr>
            <p:ph type="body" idx="1"/>
          </p:nvPr>
        </p:nvSpPr>
        <p:spPr>
          <a:xfrm>
            <a:off x="457200" y="1371600"/>
            <a:ext cx="8229600" cy="4754563"/>
          </a:xfrm>
        </p:spPr>
        <p:txBody>
          <a:bodyPr/>
          <a:lstStyle/>
          <a:p>
            <a:pPr algn="ctr" eaLnBrk="1" hangingPunct="1">
              <a:buFontTx/>
              <a:buNone/>
              <a:defRPr/>
            </a:pPr>
            <a:r>
              <a:rPr lang="en-US" sz="3600">
                <a:solidFill>
                  <a:schemeClr val="hlink"/>
                </a:solidFill>
                <a:cs typeface="+mn-cs"/>
              </a:rPr>
              <a:t>1986</a:t>
            </a:r>
          </a:p>
          <a:p>
            <a:pPr algn="ctr" eaLnBrk="1" hangingPunct="1">
              <a:buFontTx/>
              <a:buNone/>
              <a:defRPr/>
            </a:pPr>
            <a:endParaRPr lang="en-US" sz="1800">
              <a:solidFill>
                <a:schemeClr val="hlink"/>
              </a:solidFill>
              <a:cs typeface="+mn-cs"/>
            </a:endParaRPr>
          </a:p>
          <a:p>
            <a:pPr eaLnBrk="1" hangingPunct="1">
              <a:buFontTx/>
              <a:buNone/>
              <a:defRPr/>
            </a:pPr>
            <a:r>
              <a:rPr lang="en-US" sz="2400">
                <a:cs typeface="+mn-cs"/>
              </a:rPr>
              <a:t>First recombinant vaccine is approved </a:t>
            </a:r>
          </a:p>
          <a:p>
            <a:pPr eaLnBrk="1" hangingPunct="1">
              <a:buFontTx/>
              <a:buNone/>
              <a:defRPr/>
            </a:pPr>
            <a:r>
              <a:rPr lang="en-US" sz="2400">
                <a:cs typeface="+mn-cs"/>
              </a:rPr>
              <a:t>for human use: hepatitis B.</a:t>
            </a:r>
          </a:p>
          <a:p>
            <a:pPr eaLnBrk="1" hangingPunct="1">
              <a:buFontTx/>
              <a:buNone/>
              <a:defRPr/>
            </a:pPr>
            <a:endParaRPr lang="en-US" sz="2400">
              <a:cs typeface="+mn-cs"/>
            </a:endParaRPr>
          </a:p>
          <a:p>
            <a:pPr eaLnBrk="1" hangingPunct="1">
              <a:buFontTx/>
              <a:buNone/>
              <a:defRPr/>
            </a:pPr>
            <a:endParaRPr lang="en-US" sz="2400">
              <a:cs typeface="+mn-cs"/>
            </a:endParaRPr>
          </a:p>
          <a:p>
            <a:pPr eaLnBrk="1" hangingPunct="1">
              <a:buFontTx/>
              <a:buNone/>
              <a:defRPr/>
            </a:pPr>
            <a:endParaRPr lang="en-US" sz="2400">
              <a:cs typeface="+mn-cs"/>
            </a:endParaRPr>
          </a:p>
          <a:p>
            <a:pPr eaLnBrk="1" hangingPunct="1">
              <a:buFontTx/>
              <a:buNone/>
              <a:defRPr/>
            </a:pPr>
            <a:endParaRPr lang="en-US" sz="2400">
              <a:cs typeface="+mn-cs"/>
            </a:endParaRPr>
          </a:p>
          <a:p>
            <a:pPr eaLnBrk="1" hangingPunct="1">
              <a:buFontTx/>
              <a:buNone/>
              <a:defRPr/>
            </a:pPr>
            <a:r>
              <a:rPr lang="en-US" sz="2400">
                <a:cs typeface="+mn-cs"/>
              </a:rPr>
              <a:t>					</a:t>
            </a:r>
            <a:r>
              <a:rPr lang="en-US" sz="2200">
                <a:cs typeface="+mn-cs"/>
              </a:rPr>
              <a:t>First anti-cancer drug is produced 				through biotech: interferon.</a:t>
            </a:r>
          </a:p>
          <a:p>
            <a:pPr eaLnBrk="1" hangingPunct="1">
              <a:buFontTx/>
              <a:buNone/>
              <a:defRPr/>
            </a:pPr>
            <a:endParaRPr lang="en-US" sz="2200">
              <a:cs typeface="+mn-cs"/>
            </a:endParaRPr>
          </a:p>
        </p:txBody>
      </p:sp>
      <p:pic>
        <p:nvPicPr>
          <p:cNvPr id="33796" name="Picture 4" descr="vaccine_image1">
            <a:extLst>
              <a:ext uri="{FF2B5EF4-FFF2-40B4-BE49-F238E27FC236}">
                <a16:creationId xmlns:a16="http://schemas.microsoft.com/office/drawing/2014/main" id="{EBB4A202-CC5F-743A-E09E-E999A035D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743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1101800331_400">
            <a:extLst>
              <a:ext uri="{FF2B5EF4-FFF2-40B4-BE49-F238E27FC236}">
                <a16:creationId xmlns:a16="http://schemas.microsoft.com/office/drawing/2014/main" id="{94C6BA60-8190-80B3-504F-DE9579A78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207486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0FBB177-C930-A6A0-8816-A491A5913AF0}"/>
              </a:ext>
            </a:extLst>
          </p:cNvPr>
          <p:cNvSpPr>
            <a:spLocks noGrp="1" noChangeArrowheads="1"/>
          </p:cNvSpPr>
          <p:nvPr>
            <p:ph type="title"/>
          </p:nvPr>
        </p:nvSpPr>
        <p:spPr/>
        <p:txBody>
          <a:bodyPr/>
          <a:lstStyle/>
          <a:p>
            <a:pPr eaLnBrk="1" hangingPunct="1">
              <a:defRPr/>
            </a:pPr>
            <a:r>
              <a:rPr lang="en-US">
                <a:cs typeface="+mj-cs"/>
              </a:rPr>
              <a:t>Biotechnology Timeline</a:t>
            </a:r>
          </a:p>
        </p:txBody>
      </p:sp>
      <p:pic>
        <p:nvPicPr>
          <p:cNvPr id="5123" name="Picture 4" descr="Egyptian biotech timeline">
            <a:extLst>
              <a:ext uri="{FF2B5EF4-FFF2-40B4-BE49-F238E27FC236}">
                <a16:creationId xmlns:a16="http://schemas.microsoft.com/office/drawing/2014/main" id="{180E01FA-BDA2-3EEA-E131-C2531D46B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514600"/>
            <a:ext cx="1828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MPj03417480000[1]">
            <a:extLst>
              <a:ext uri="{FF2B5EF4-FFF2-40B4-BE49-F238E27FC236}">
                <a16:creationId xmlns:a16="http://schemas.microsoft.com/office/drawing/2014/main" id="{95552A5F-EF70-6E7F-6932-E0192792B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28194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
            <a:extLst>
              <a:ext uri="{FF2B5EF4-FFF2-40B4-BE49-F238E27FC236}">
                <a16:creationId xmlns:a16="http://schemas.microsoft.com/office/drawing/2014/main" id="{942158AF-7EC9-E3A0-AD72-382097B0A88D}"/>
              </a:ext>
            </a:extLst>
          </p:cNvPr>
          <p:cNvSpPr txBox="1">
            <a:spLocks noChangeArrowheads="1"/>
          </p:cNvSpPr>
          <p:nvPr/>
        </p:nvSpPr>
        <p:spPr bwMode="auto">
          <a:xfrm>
            <a:off x="4572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algn="ctr" eaLnBrk="1" hangingPunct="1">
              <a:buFontTx/>
              <a:buNone/>
            </a:pPr>
            <a:r>
              <a:rPr lang="en-US" altLang="en-US">
                <a:solidFill>
                  <a:schemeClr val="hlink"/>
                </a:solidFill>
              </a:rPr>
              <a:t>2000 B.C.E.</a:t>
            </a:r>
          </a:p>
          <a:p>
            <a:pPr algn="ctr" eaLnBrk="1" hangingPunct="1">
              <a:buFontTx/>
              <a:buNone/>
            </a:pPr>
            <a:endParaRPr lang="en-US" altLang="en-US">
              <a:solidFill>
                <a:schemeClr val="hlink"/>
              </a:solidFill>
            </a:endParaRPr>
          </a:p>
          <a:p>
            <a:pPr eaLnBrk="1" hangingPunct="1">
              <a:buFontTx/>
              <a:buNone/>
            </a:pPr>
            <a:r>
              <a:rPr lang="en-US" altLang="en-US" sz="2400"/>
              <a:t>Biotechnology is used for the first time </a:t>
            </a:r>
          </a:p>
          <a:p>
            <a:pPr eaLnBrk="1" hangingPunct="1">
              <a:buFontTx/>
              <a:buNone/>
            </a:pPr>
            <a:r>
              <a:rPr lang="en-US" altLang="en-US" sz="2400"/>
              <a:t>when the Egyptians use yeast to leaven </a:t>
            </a:r>
          </a:p>
          <a:p>
            <a:pPr eaLnBrk="1" hangingPunct="1">
              <a:buFontTx/>
              <a:buNone/>
            </a:pPr>
            <a:r>
              <a:rPr lang="en-US" altLang="en-US" sz="2400"/>
              <a:t>bread and ferment beer</a:t>
            </a:r>
          </a:p>
          <a:p>
            <a:pPr eaLnBrk="1" hangingPunct="1">
              <a:buFontTx/>
              <a:buNone/>
            </a:pPr>
            <a:endParaRPr lang="en-US" altLang="en-US" sz="2400"/>
          </a:p>
          <a:p>
            <a:pPr eaLnBrk="1" hangingPunct="1">
              <a:buFontTx/>
              <a:buNone/>
            </a:pPr>
            <a:r>
              <a:rPr lang="en-US" altLang="en-US" sz="2400"/>
              <a:t>				   Production of cheese, fermentation </a:t>
            </a:r>
          </a:p>
          <a:p>
            <a:pPr eaLnBrk="1" hangingPunct="1">
              <a:buFontTx/>
              <a:buNone/>
            </a:pPr>
            <a:r>
              <a:rPr lang="en-US" altLang="en-US" sz="2400"/>
              <a:t>				     of wine occur in Sumeria, China, 			     Egypt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B34298D-7451-552A-5D06-711CE195EC3E}"/>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3795" name="Rectangle 3">
            <a:extLst>
              <a:ext uri="{FF2B5EF4-FFF2-40B4-BE49-F238E27FC236}">
                <a16:creationId xmlns:a16="http://schemas.microsoft.com/office/drawing/2014/main" id="{EC9EAEDF-4D5A-73DD-C1C7-E9A4807B70EF}"/>
              </a:ext>
            </a:extLst>
          </p:cNvPr>
          <p:cNvSpPr>
            <a:spLocks noGrp="1" noChangeArrowheads="1"/>
          </p:cNvSpPr>
          <p:nvPr>
            <p:ph type="body" idx="1"/>
          </p:nvPr>
        </p:nvSpPr>
        <p:spPr>
          <a:xfrm>
            <a:off x="762000" y="1295400"/>
            <a:ext cx="7924800" cy="4830763"/>
          </a:xfrm>
        </p:spPr>
        <p:txBody>
          <a:bodyPr/>
          <a:lstStyle/>
          <a:p>
            <a:pPr algn="ctr" eaLnBrk="1" hangingPunct="1">
              <a:buFontTx/>
              <a:buNone/>
              <a:defRPr/>
            </a:pPr>
            <a:r>
              <a:rPr lang="en-US" sz="3600" dirty="0">
                <a:solidFill>
                  <a:schemeClr val="hlink"/>
                </a:solidFill>
                <a:cs typeface="+mn-cs"/>
              </a:rPr>
              <a:t>1987</a:t>
            </a:r>
          </a:p>
          <a:p>
            <a:pPr algn="ctr" eaLnBrk="1" hangingPunct="1">
              <a:buFontTx/>
              <a:buNone/>
              <a:defRPr/>
            </a:pPr>
            <a:endParaRPr lang="en-US" sz="1200" dirty="0">
              <a:solidFill>
                <a:schemeClr val="hlink"/>
              </a:solidFill>
              <a:cs typeface="+mn-cs"/>
            </a:endParaRPr>
          </a:p>
          <a:p>
            <a:pPr algn="ctr" eaLnBrk="1" hangingPunct="1">
              <a:buFontTx/>
              <a:buNone/>
              <a:defRPr/>
            </a:pPr>
            <a:r>
              <a:rPr lang="en-US" altLang="en-US" sz="3600" dirty="0"/>
              <a:t>First field tests of genetically modified food plants are approved, for virus resistant tomatoes.</a:t>
            </a:r>
          </a:p>
        </p:txBody>
      </p:sp>
      <p:pic>
        <p:nvPicPr>
          <p:cNvPr id="34820" name="Picture 4" descr="MPj03879000000[1]">
            <a:extLst>
              <a:ext uri="{FF2B5EF4-FFF2-40B4-BE49-F238E27FC236}">
                <a16:creationId xmlns:a16="http://schemas.microsoft.com/office/drawing/2014/main" id="{1007C2CD-4596-F214-415F-91465F05F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14800"/>
            <a:ext cx="26670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38B24E9-AD11-E648-9165-DC0E0C3FC4EE}"/>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5843" name="Rectangle 3">
            <a:extLst>
              <a:ext uri="{FF2B5EF4-FFF2-40B4-BE49-F238E27FC236}">
                <a16:creationId xmlns:a16="http://schemas.microsoft.com/office/drawing/2014/main" id="{691590E3-C413-EA42-6D09-82599015C8A6}"/>
              </a:ext>
            </a:extLst>
          </p:cNvPr>
          <p:cNvSpPr>
            <a:spLocks noGrp="1" noChangeArrowheads="1"/>
          </p:cNvSpPr>
          <p:nvPr>
            <p:ph type="body" idx="1"/>
          </p:nvPr>
        </p:nvSpPr>
        <p:spPr>
          <a:xfrm>
            <a:off x="457200" y="1295400"/>
            <a:ext cx="8229600" cy="4830763"/>
          </a:xfrm>
        </p:spPr>
        <p:txBody>
          <a:bodyPr/>
          <a:lstStyle/>
          <a:p>
            <a:pPr algn="ctr" eaLnBrk="1" hangingPunct="1">
              <a:buFontTx/>
              <a:buNone/>
            </a:pPr>
            <a:r>
              <a:rPr lang="en-US" altLang="en-US" sz="3600">
                <a:solidFill>
                  <a:schemeClr val="hlink"/>
                </a:solidFill>
                <a:ea typeface="Geneva" panose="020B0503030404040204" pitchFamily="34" charset="0"/>
              </a:rPr>
              <a:t>1990</a:t>
            </a:r>
          </a:p>
          <a:p>
            <a:pPr algn="ctr" eaLnBrk="1" hangingPunct="1">
              <a:buFontTx/>
              <a:buNone/>
            </a:pPr>
            <a:endParaRPr lang="en-US" altLang="en-US" sz="1800">
              <a:solidFill>
                <a:schemeClr val="hlink"/>
              </a:solidFill>
              <a:ea typeface="Geneva" panose="020B0503030404040204" pitchFamily="34" charset="0"/>
            </a:endParaRPr>
          </a:p>
          <a:p>
            <a:pPr algn="ctr" eaLnBrk="1" hangingPunct="1">
              <a:buFontTx/>
              <a:buNone/>
            </a:pPr>
            <a:r>
              <a:rPr lang="en-US" altLang="en-US" sz="2800">
                <a:ea typeface="Geneva" panose="020B0503030404040204" pitchFamily="34" charset="0"/>
              </a:rPr>
              <a:t>The Human Genome Project — an international effort to maps all of the genes in the human genome — is launched.</a:t>
            </a:r>
          </a:p>
        </p:txBody>
      </p:sp>
      <p:pic>
        <p:nvPicPr>
          <p:cNvPr id="35844" name="Picture 5" descr="col1-006">
            <a:extLst>
              <a:ext uri="{FF2B5EF4-FFF2-40B4-BE49-F238E27FC236}">
                <a16:creationId xmlns:a16="http://schemas.microsoft.com/office/drawing/2014/main" id="{22C0C356-C448-8D70-807E-561735784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22700"/>
            <a:ext cx="28956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6">
            <a:extLst>
              <a:ext uri="{FF2B5EF4-FFF2-40B4-BE49-F238E27FC236}">
                <a16:creationId xmlns:a16="http://schemas.microsoft.com/office/drawing/2014/main" id="{8B7C0F2B-CD16-B4EF-5ACD-E56CA3924C5A}"/>
              </a:ext>
            </a:extLst>
          </p:cNvPr>
          <p:cNvSpPr txBox="1">
            <a:spLocks noChangeArrowheads="1"/>
          </p:cNvSpPr>
          <p:nvPr/>
        </p:nvSpPr>
        <p:spPr bwMode="auto">
          <a:xfrm>
            <a:off x="990600" y="48006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50000"/>
              </a:spcBef>
              <a:buFontTx/>
              <a:buNone/>
            </a:pPr>
            <a:endParaRPr lang="en-US" altLang="en-US" sz="1800"/>
          </a:p>
        </p:txBody>
      </p:sp>
      <p:sp>
        <p:nvSpPr>
          <p:cNvPr id="35846" name="Text Box 7">
            <a:extLst>
              <a:ext uri="{FF2B5EF4-FFF2-40B4-BE49-F238E27FC236}">
                <a16:creationId xmlns:a16="http://schemas.microsoft.com/office/drawing/2014/main" id="{9CCB0A72-6CFE-EE79-A3EB-07BBB18E2DA0}"/>
              </a:ext>
            </a:extLst>
          </p:cNvPr>
          <p:cNvSpPr txBox="1">
            <a:spLocks noChangeArrowheads="1"/>
          </p:cNvSpPr>
          <p:nvPr/>
        </p:nvSpPr>
        <p:spPr bwMode="auto">
          <a:xfrm>
            <a:off x="1143000" y="6172200"/>
            <a:ext cx="6629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algn="ctr" eaLnBrk="1" hangingPunct="1">
              <a:spcBef>
                <a:spcPct val="50000"/>
              </a:spcBef>
              <a:buFontTx/>
              <a:buNone/>
            </a:pPr>
            <a:r>
              <a:rPr lang="en-US" altLang="en-US" sz="1000"/>
              <a:t>Francis Collins, M.D., Ph.D.</a:t>
            </a:r>
          </a:p>
          <a:p>
            <a:pPr algn="ctr" eaLnBrk="1" hangingPunct="1">
              <a:spcBef>
                <a:spcPct val="50000"/>
              </a:spcBef>
              <a:buFontTx/>
              <a:buNone/>
            </a:pPr>
            <a:r>
              <a:rPr lang="en-US" altLang="en-US" sz="1000"/>
              <a:t>Director, Human Genome Project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41CEEFD-9298-80C3-66DF-5E1EB2CBEFF8}"/>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5843" name="Rectangle 3">
            <a:extLst>
              <a:ext uri="{FF2B5EF4-FFF2-40B4-BE49-F238E27FC236}">
                <a16:creationId xmlns:a16="http://schemas.microsoft.com/office/drawing/2014/main" id="{39E32E03-6C58-949D-B514-ACAC35E414D2}"/>
              </a:ext>
            </a:extLst>
          </p:cNvPr>
          <p:cNvSpPr>
            <a:spLocks noGrp="1" noChangeArrowheads="1"/>
          </p:cNvSpPr>
          <p:nvPr>
            <p:ph type="body" idx="1"/>
          </p:nvPr>
        </p:nvSpPr>
        <p:spPr>
          <a:xfrm>
            <a:off x="457200" y="1295400"/>
            <a:ext cx="8229600" cy="4830763"/>
          </a:xfrm>
        </p:spPr>
        <p:txBody>
          <a:bodyPr/>
          <a:lstStyle/>
          <a:p>
            <a:pPr algn="ctr" eaLnBrk="1" hangingPunct="1">
              <a:buFontTx/>
              <a:buNone/>
              <a:defRPr/>
            </a:pPr>
            <a:r>
              <a:rPr lang="en-US" sz="3600">
                <a:solidFill>
                  <a:schemeClr val="hlink"/>
                </a:solidFill>
                <a:cs typeface="+mn-cs"/>
              </a:rPr>
              <a:t>1994</a:t>
            </a:r>
          </a:p>
          <a:p>
            <a:pPr algn="ctr" eaLnBrk="1" hangingPunct="1">
              <a:buFontTx/>
              <a:buNone/>
              <a:defRPr/>
            </a:pPr>
            <a:endParaRPr lang="en-US" sz="2400">
              <a:solidFill>
                <a:schemeClr val="hlink"/>
              </a:solidFill>
              <a:cs typeface="+mn-cs"/>
            </a:endParaRPr>
          </a:p>
          <a:p>
            <a:pPr algn="ctr" eaLnBrk="1" hangingPunct="1">
              <a:buFontTx/>
              <a:buNone/>
              <a:defRPr/>
            </a:pPr>
            <a:r>
              <a:rPr lang="en-US" sz="2800">
                <a:cs typeface="+mn-cs"/>
              </a:rPr>
              <a:t>Genetically modified tomatoes are sold for the first time in the United States.</a:t>
            </a:r>
          </a:p>
        </p:txBody>
      </p:sp>
      <p:pic>
        <p:nvPicPr>
          <p:cNvPr id="36868" name="Picture 6" descr="http://www.marketplace.org/sites/default/files/styles/primary-image-610x340/public/tomatoes.jpg?itok=xVvOSY_w">
            <a:extLst>
              <a:ext uri="{FF2B5EF4-FFF2-40B4-BE49-F238E27FC236}">
                <a16:creationId xmlns:a16="http://schemas.microsoft.com/office/drawing/2014/main" id="{BF866641-87C2-5825-1EF3-78D979883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3352800"/>
            <a:ext cx="5810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4A2DF45-653E-93B0-743C-857005BE5C61}"/>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8915" name="Rectangle 3">
            <a:extLst>
              <a:ext uri="{FF2B5EF4-FFF2-40B4-BE49-F238E27FC236}">
                <a16:creationId xmlns:a16="http://schemas.microsoft.com/office/drawing/2014/main" id="{08FE1A55-09F6-01B5-77AC-4701F988F3B0}"/>
              </a:ext>
            </a:extLst>
          </p:cNvPr>
          <p:cNvSpPr>
            <a:spLocks noGrp="1" noChangeArrowheads="1"/>
          </p:cNvSpPr>
          <p:nvPr>
            <p:ph type="body" idx="1"/>
          </p:nvPr>
        </p:nvSpPr>
        <p:spPr>
          <a:xfrm>
            <a:off x="457200" y="1295400"/>
            <a:ext cx="8229600" cy="4830763"/>
          </a:xfrm>
        </p:spPr>
        <p:txBody>
          <a:bodyPr/>
          <a:lstStyle/>
          <a:p>
            <a:pPr algn="ctr" eaLnBrk="1" hangingPunct="1">
              <a:buFontTx/>
              <a:buNone/>
            </a:pPr>
            <a:r>
              <a:rPr lang="en-US" altLang="en-US" sz="3600">
                <a:solidFill>
                  <a:schemeClr val="hlink"/>
                </a:solidFill>
                <a:ea typeface="Geneva" panose="020B0503030404040204" pitchFamily="34" charset="0"/>
              </a:rPr>
              <a:t>1996</a:t>
            </a:r>
          </a:p>
          <a:p>
            <a:pPr algn="ctr" eaLnBrk="1" hangingPunct="1">
              <a:buFontTx/>
              <a:buNone/>
            </a:pPr>
            <a:endParaRPr lang="en-US" altLang="en-US" sz="2000">
              <a:solidFill>
                <a:schemeClr val="hlink"/>
              </a:solidFill>
              <a:ea typeface="Geneva" panose="020B0503030404040204" pitchFamily="34" charset="0"/>
            </a:endParaRPr>
          </a:p>
          <a:p>
            <a:pPr algn="ctr" eaLnBrk="1" hangingPunct="1">
              <a:buFontTx/>
              <a:buNone/>
            </a:pPr>
            <a:r>
              <a:rPr lang="en-US" altLang="en-US" sz="2800">
                <a:ea typeface="Geneva" panose="020B0503030404040204" pitchFamily="34" charset="0"/>
              </a:rPr>
              <a:t>Sequencing of the baker</a:t>
            </a:r>
            <a:r>
              <a:rPr lang="ja-JP" altLang="en-US" sz="2800">
                <a:ea typeface="Geneva" panose="020B0503030404040204" pitchFamily="34" charset="0"/>
              </a:rPr>
              <a:t>’</a:t>
            </a:r>
            <a:r>
              <a:rPr lang="en-US" altLang="ja-JP" sz="2800">
                <a:ea typeface="Geneva" panose="020B0503030404040204" pitchFamily="34" charset="0"/>
              </a:rPr>
              <a:t>s yeast genome is completed.</a:t>
            </a:r>
          </a:p>
          <a:p>
            <a:pPr eaLnBrk="1" hangingPunct="1">
              <a:buFontTx/>
              <a:buNone/>
            </a:pPr>
            <a:endParaRPr lang="en-US" altLang="en-US" sz="2800">
              <a:ea typeface="Geneva" panose="020B0503030404040204" pitchFamily="34" charset="0"/>
            </a:endParaRPr>
          </a:p>
        </p:txBody>
      </p:sp>
      <p:pic>
        <p:nvPicPr>
          <p:cNvPr id="38916" name="Picture 1">
            <a:extLst>
              <a:ext uri="{FF2B5EF4-FFF2-40B4-BE49-F238E27FC236}">
                <a16:creationId xmlns:a16="http://schemas.microsoft.com/office/drawing/2014/main" id="{D5B57D6C-6641-5B61-5CF0-E3CED3C39C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290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6D368E1-823D-51B6-2158-0E8A26AF0152}"/>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7891" name="Rectangle 3">
            <a:extLst>
              <a:ext uri="{FF2B5EF4-FFF2-40B4-BE49-F238E27FC236}">
                <a16:creationId xmlns:a16="http://schemas.microsoft.com/office/drawing/2014/main" id="{6372E25A-CFEA-BAD9-3DFD-9588CD5BC38D}"/>
              </a:ext>
            </a:extLst>
          </p:cNvPr>
          <p:cNvSpPr>
            <a:spLocks noGrp="1" noChangeArrowheads="1"/>
          </p:cNvSpPr>
          <p:nvPr>
            <p:ph type="body" idx="1"/>
          </p:nvPr>
        </p:nvSpPr>
        <p:spPr>
          <a:xfrm>
            <a:off x="457200" y="1295400"/>
            <a:ext cx="8229600" cy="4830763"/>
          </a:xfrm>
        </p:spPr>
        <p:txBody>
          <a:bodyPr/>
          <a:lstStyle/>
          <a:p>
            <a:pPr algn="ctr" eaLnBrk="1" hangingPunct="1">
              <a:buFontTx/>
              <a:buNone/>
              <a:defRPr/>
            </a:pPr>
            <a:r>
              <a:rPr lang="en-US" sz="3600">
                <a:solidFill>
                  <a:schemeClr val="hlink"/>
                </a:solidFill>
                <a:cs typeface="+mn-cs"/>
              </a:rPr>
              <a:t>1997</a:t>
            </a:r>
          </a:p>
          <a:p>
            <a:pPr eaLnBrk="1" hangingPunct="1">
              <a:buFontTx/>
              <a:buNone/>
              <a:defRPr/>
            </a:pPr>
            <a:r>
              <a:rPr lang="en-US" sz="2800">
                <a:cs typeface="+mn-cs"/>
              </a:rPr>
              <a:t>Scientists report the birth of Dolly, the first animal cloned from an adult cell.</a:t>
            </a:r>
          </a:p>
        </p:txBody>
      </p:sp>
      <p:pic>
        <p:nvPicPr>
          <p:cNvPr id="39940" name="Picture 5" descr="Dolly 3">
            <a:extLst>
              <a:ext uri="{FF2B5EF4-FFF2-40B4-BE49-F238E27FC236}">
                <a16:creationId xmlns:a16="http://schemas.microsoft.com/office/drawing/2014/main" id="{8DBE1DEC-3A8F-C942-33A9-C98FE9E31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0"/>
            <a:ext cx="23145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dolly and surrogate mother">
            <a:extLst>
              <a:ext uri="{FF2B5EF4-FFF2-40B4-BE49-F238E27FC236}">
                <a16:creationId xmlns:a16="http://schemas.microsoft.com/office/drawing/2014/main" id="{00D3E69F-C243-F005-F7E1-68611A48B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0"/>
            <a:ext cx="23812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8">
            <a:extLst>
              <a:ext uri="{FF2B5EF4-FFF2-40B4-BE49-F238E27FC236}">
                <a16:creationId xmlns:a16="http://schemas.microsoft.com/office/drawing/2014/main" id="{93C83763-B1B8-EE32-1E85-94CD16948B76}"/>
              </a:ext>
            </a:extLst>
          </p:cNvPr>
          <p:cNvSpPr txBox="1">
            <a:spLocks noChangeArrowheads="1"/>
          </p:cNvSpPr>
          <p:nvPr/>
        </p:nvSpPr>
        <p:spPr bwMode="auto">
          <a:xfrm>
            <a:off x="990600" y="60198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50000"/>
              </a:spcBef>
              <a:buFontTx/>
              <a:buNone/>
            </a:pPr>
            <a:r>
              <a:rPr lang="en-US" altLang="en-US" sz="1400"/>
              <a:t>           Dolly (1996-2003) as an adult                       Dolly and her surrogate mother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963B72B-87BE-217C-0AD8-D8E8B43DCD38}"/>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8915" name="Rectangle 3">
            <a:extLst>
              <a:ext uri="{FF2B5EF4-FFF2-40B4-BE49-F238E27FC236}">
                <a16:creationId xmlns:a16="http://schemas.microsoft.com/office/drawing/2014/main" id="{EB3B6B04-7C7F-9573-BC40-C31A8157FE13}"/>
              </a:ext>
            </a:extLst>
          </p:cNvPr>
          <p:cNvSpPr>
            <a:spLocks noGrp="1" noChangeArrowheads="1"/>
          </p:cNvSpPr>
          <p:nvPr>
            <p:ph type="body" idx="1"/>
          </p:nvPr>
        </p:nvSpPr>
        <p:spPr>
          <a:xfrm>
            <a:off x="457200" y="1295400"/>
            <a:ext cx="8229600" cy="4830763"/>
          </a:xfrm>
        </p:spPr>
        <p:txBody>
          <a:bodyPr/>
          <a:lstStyle/>
          <a:p>
            <a:pPr algn="ctr" eaLnBrk="1" hangingPunct="1">
              <a:buFontTx/>
              <a:buNone/>
              <a:defRPr/>
            </a:pPr>
            <a:r>
              <a:rPr lang="en-US" sz="3600">
                <a:solidFill>
                  <a:schemeClr val="hlink"/>
                </a:solidFill>
                <a:cs typeface="+mn-cs"/>
              </a:rPr>
              <a:t>1998</a:t>
            </a:r>
          </a:p>
          <a:p>
            <a:pPr eaLnBrk="1" hangingPunct="1">
              <a:buFontTx/>
              <a:buNone/>
              <a:defRPr/>
            </a:pPr>
            <a:r>
              <a:rPr lang="en-US" sz="2800">
                <a:cs typeface="+mn-cs"/>
              </a:rPr>
              <a:t>Human embryonic stem cell lines are established.</a:t>
            </a:r>
          </a:p>
          <a:p>
            <a:pPr eaLnBrk="1" hangingPunct="1">
              <a:buFontTx/>
              <a:buNone/>
              <a:defRPr/>
            </a:pPr>
            <a:endParaRPr lang="en-US" sz="2800">
              <a:cs typeface="+mn-cs"/>
            </a:endParaRPr>
          </a:p>
          <a:p>
            <a:pPr eaLnBrk="1" hangingPunct="1">
              <a:buFontTx/>
              <a:buNone/>
              <a:defRPr/>
            </a:pPr>
            <a:r>
              <a:rPr lang="en-US" sz="2800">
                <a:cs typeface="+mn-cs"/>
              </a:rPr>
              <a:t>They offer hope to many</a:t>
            </a:r>
          </a:p>
          <a:p>
            <a:pPr eaLnBrk="1" hangingPunct="1">
              <a:buFontTx/>
              <a:buNone/>
              <a:defRPr/>
            </a:pPr>
            <a:r>
              <a:rPr lang="en-US" sz="2800">
                <a:cs typeface="+mn-cs"/>
              </a:rPr>
              <a:t>because they may be </a:t>
            </a:r>
          </a:p>
          <a:p>
            <a:pPr eaLnBrk="1" hangingPunct="1">
              <a:buFontTx/>
              <a:buNone/>
              <a:defRPr/>
            </a:pPr>
            <a:r>
              <a:rPr lang="en-US" sz="2800">
                <a:cs typeface="+mn-cs"/>
              </a:rPr>
              <a:t>able to replace diseased </a:t>
            </a:r>
          </a:p>
          <a:p>
            <a:pPr eaLnBrk="1" hangingPunct="1">
              <a:buFontTx/>
              <a:buNone/>
              <a:defRPr/>
            </a:pPr>
            <a:r>
              <a:rPr lang="en-US" sz="2800">
                <a:cs typeface="+mn-cs"/>
              </a:rPr>
              <a:t>or dysfunctional cells. </a:t>
            </a:r>
          </a:p>
          <a:p>
            <a:pPr eaLnBrk="1" hangingPunct="1">
              <a:buFontTx/>
              <a:buNone/>
              <a:defRPr/>
            </a:pPr>
            <a:endParaRPr lang="en-US" sz="2800">
              <a:cs typeface="+mn-cs"/>
            </a:endParaRPr>
          </a:p>
        </p:txBody>
      </p:sp>
      <p:pic>
        <p:nvPicPr>
          <p:cNvPr id="40964" name="Picture 4" descr="stem cell lines">
            <a:extLst>
              <a:ext uri="{FF2B5EF4-FFF2-40B4-BE49-F238E27FC236}">
                <a16:creationId xmlns:a16="http://schemas.microsoft.com/office/drawing/2014/main" id="{9333C60E-08C5-0469-494D-FEDD9F83F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743200"/>
            <a:ext cx="398145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D9D6CFD-69CD-678A-3CB2-FD7AA2AE11B8}"/>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9939" name="Rectangle 3">
            <a:extLst>
              <a:ext uri="{FF2B5EF4-FFF2-40B4-BE49-F238E27FC236}">
                <a16:creationId xmlns:a16="http://schemas.microsoft.com/office/drawing/2014/main" id="{B48E5933-4DCB-CA23-0028-438260F2D8ED}"/>
              </a:ext>
            </a:extLst>
          </p:cNvPr>
          <p:cNvSpPr>
            <a:spLocks noGrp="1" noChangeArrowheads="1"/>
          </p:cNvSpPr>
          <p:nvPr>
            <p:ph type="body" idx="1"/>
          </p:nvPr>
        </p:nvSpPr>
        <p:spPr>
          <a:xfrm>
            <a:off x="457200" y="1295400"/>
            <a:ext cx="8229600" cy="4830763"/>
          </a:xfrm>
        </p:spPr>
        <p:txBody>
          <a:bodyPr/>
          <a:lstStyle/>
          <a:p>
            <a:pPr algn="ctr" eaLnBrk="1" hangingPunct="1">
              <a:buFontTx/>
              <a:buNone/>
              <a:defRPr/>
            </a:pPr>
            <a:r>
              <a:rPr lang="en-US" sz="3600" dirty="0">
                <a:solidFill>
                  <a:schemeClr val="hlink"/>
                </a:solidFill>
                <a:cs typeface="+mn-cs"/>
              </a:rPr>
              <a:t>2002</a:t>
            </a:r>
          </a:p>
          <a:p>
            <a:pPr algn="ctr" eaLnBrk="1" hangingPunct="1">
              <a:buFontTx/>
              <a:buNone/>
              <a:defRPr/>
            </a:pPr>
            <a:endParaRPr lang="en-US" sz="3600" dirty="0">
              <a:solidFill>
                <a:schemeClr val="hlink"/>
              </a:solidFill>
              <a:cs typeface="+mn-cs"/>
            </a:endParaRPr>
          </a:p>
          <a:p>
            <a:pPr algn="ctr" eaLnBrk="1" hangingPunct="1">
              <a:buFontTx/>
              <a:buNone/>
              <a:defRPr/>
            </a:pPr>
            <a:r>
              <a:rPr lang="en-US" altLang="en-US" sz="2800" dirty="0"/>
              <a:t>Draft version of the complete map of the human genome is published.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086E9DA-C4DE-59E5-18FB-4DBAAF5C7FD8}"/>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40963" name="Rectangle 3">
            <a:extLst>
              <a:ext uri="{FF2B5EF4-FFF2-40B4-BE49-F238E27FC236}">
                <a16:creationId xmlns:a16="http://schemas.microsoft.com/office/drawing/2014/main" id="{E5CF10E3-8A9F-CD41-B663-05CC35319ABB}"/>
              </a:ext>
            </a:extLst>
          </p:cNvPr>
          <p:cNvSpPr>
            <a:spLocks noGrp="1" noChangeArrowheads="1"/>
          </p:cNvSpPr>
          <p:nvPr>
            <p:ph type="body" idx="1"/>
          </p:nvPr>
        </p:nvSpPr>
        <p:spPr>
          <a:xfrm>
            <a:off x="457200" y="1219200"/>
            <a:ext cx="8229600" cy="4906963"/>
          </a:xfrm>
        </p:spPr>
        <p:txBody>
          <a:bodyPr/>
          <a:lstStyle/>
          <a:p>
            <a:pPr algn="ctr" eaLnBrk="1" hangingPunct="1">
              <a:buFontTx/>
              <a:buNone/>
              <a:defRPr/>
            </a:pPr>
            <a:r>
              <a:rPr lang="en-US" sz="3600">
                <a:solidFill>
                  <a:schemeClr val="hlink"/>
                </a:solidFill>
                <a:cs typeface="+mn-cs"/>
              </a:rPr>
              <a:t>2003</a:t>
            </a:r>
          </a:p>
          <a:p>
            <a:pPr eaLnBrk="1" hangingPunct="1">
              <a:spcBef>
                <a:spcPct val="10000"/>
              </a:spcBef>
              <a:buFontTx/>
              <a:buNone/>
              <a:defRPr/>
            </a:pPr>
            <a:r>
              <a:rPr lang="en-US" sz="2400">
                <a:cs typeface="+mn-cs"/>
              </a:rPr>
              <a:t>The SARS (severe acute respiratory</a:t>
            </a:r>
          </a:p>
          <a:p>
            <a:pPr eaLnBrk="1" hangingPunct="1">
              <a:spcBef>
                <a:spcPct val="10000"/>
              </a:spcBef>
              <a:buFontTx/>
              <a:buNone/>
              <a:defRPr/>
            </a:pPr>
            <a:r>
              <a:rPr lang="en-US" sz="2400">
                <a:cs typeface="+mn-cs"/>
              </a:rPr>
              <a:t>syndrome) virus is sequenced </a:t>
            </a:r>
          </a:p>
          <a:p>
            <a:pPr eaLnBrk="1" hangingPunct="1">
              <a:spcBef>
                <a:spcPct val="10000"/>
              </a:spcBef>
              <a:buFontTx/>
              <a:buNone/>
              <a:defRPr/>
            </a:pPr>
            <a:r>
              <a:rPr lang="en-US" sz="2400" u="sng">
                <a:cs typeface="+mn-cs"/>
              </a:rPr>
              <a:t>three weeks</a:t>
            </a:r>
            <a:r>
              <a:rPr lang="en-US" sz="2400">
                <a:cs typeface="+mn-cs"/>
              </a:rPr>
              <a:t> after its discovery.</a:t>
            </a:r>
          </a:p>
          <a:p>
            <a:pPr eaLnBrk="1" hangingPunct="1">
              <a:buFontTx/>
              <a:buNone/>
              <a:defRPr/>
            </a:pPr>
            <a:endParaRPr lang="en-US" sz="2400">
              <a:cs typeface="+mn-cs"/>
            </a:endParaRPr>
          </a:p>
        </p:txBody>
      </p:sp>
      <p:pic>
        <p:nvPicPr>
          <p:cNvPr id="43012" name="Picture 4" descr="SARS">
            <a:extLst>
              <a:ext uri="{FF2B5EF4-FFF2-40B4-BE49-F238E27FC236}">
                <a16:creationId xmlns:a16="http://schemas.microsoft.com/office/drawing/2014/main" id="{9CB30F24-83BD-EE36-803E-4351D5A9C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47800"/>
            <a:ext cx="26050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sars 2">
            <a:extLst>
              <a:ext uri="{FF2B5EF4-FFF2-40B4-BE49-F238E27FC236}">
                <a16:creationId xmlns:a16="http://schemas.microsoft.com/office/drawing/2014/main" id="{BC7352BA-9F07-B241-12EB-EA5DE687B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33528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7">
            <a:extLst>
              <a:ext uri="{FF2B5EF4-FFF2-40B4-BE49-F238E27FC236}">
                <a16:creationId xmlns:a16="http://schemas.microsoft.com/office/drawing/2014/main" id="{C1A998D3-943D-80BC-93F3-1E81C0956298}"/>
              </a:ext>
            </a:extLst>
          </p:cNvPr>
          <p:cNvSpPr txBox="1">
            <a:spLocks noChangeArrowheads="1"/>
          </p:cNvSpPr>
          <p:nvPr/>
        </p:nvSpPr>
        <p:spPr bwMode="auto">
          <a:xfrm>
            <a:off x="4343400" y="3733800"/>
            <a:ext cx="4343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50000"/>
              </a:spcBef>
              <a:buFontTx/>
              <a:buNone/>
            </a:pPr>
            <a:r>
              <a:rPr lang="en-US" altLang="en-US" sz="2400"/>
              <a:t>SARS, which began in China, spreads quickly — and spreads fear throughout the Far East and the world. The last reported cases occurred in 2004 and resulted from laboratory-acquired infections.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371E4B4-3E66-21D9-3A49-86E18E23848E}"/>
              </a:ext>
            </a:extLst>
          </p:cNvPr>
          <p:cNvSpPr>
            <a:spLocks noGrp="1" noChangeArrowheads="1"/>
          </p:cNvSpPr>
          <p:nvPr>
            <p:ph type="title"/>
          </p:nvPr>
        </p:nvSpPr>
        <p:spPr/>
        <p:txBody>
          <a:bodyPr/>
          <a:lstStyle/>
          <a:p>
            <a:pPr eaLnBrk="1" hangingPunct="1"/>
            <a:r>
              <a:rPr lang="en-US" altLang="en-US">
                <a:ea typeface="Geneva" panose="020B0503030404040204" pitchFamily="34" charset="0"/>
              </a:rPr>
              <a:t>Biotechnology Timeline</a:t>
            </a:r>
          </a:p>
        </p:txBody>
      </p:sp>
      <p:sp>
        <p:nvSpPr>
          <p:cNvPr id="44035" name="Rectangle 3">
            <a:extLst>
              <a:ext uri="{FF2B5EF4-FFF2-40B4-BE49-F238E27FC236}">
                <a16:creationId xmlns:a16="http://schemas.microsoft.com/office/drawing/2014/main" id="{5F425618-1903-E824-4EC3-86D7F142D9CE}"/>
              </a:ext>
            </a:extLst>
          </p:cNvPr>
          <p:cNvSpPr>
            <a:spLocks noGrp="1" noChangeArrowheads="1"/>
          </p:cNvSpPr>
          <p:nvPr>
            <p:ph type="body" idx="1"/>
          </p:nvPr>
        </p:nvSpPr>
        <p:spPr>
          <a:xfrm>
            <a:off x="1371600" y="1219200"/>
            <a:ext cx="6477000" cy="4906963"/>
          </a:xfrm>
        </p:spPr>
        <p:txBody>
          <a:bodyPr/>
          <a:lstStyle/>
          <a:p>
            <a:pPr algn="ctr" eaLnBrk="1" hangingPunct="1">
              <a:buFontTx/>
              <a:buNone/>
            </a:pPr>
            <a:r>
              <a:rPr lang="en-US" altLang="en-US" sz="3600">
                <a:solidFill>
                  <a:schemeClr val="hlink"/>
                </a:solidFill>
                <a:ea typeface="Geneva" panose="020B0503030404040204" pitchFamily="34" charset="0"/>
              </a:rPr>
              <a:t>2003</a:t>
            </a:r>
          </a:p>
          <a:p>
            <a:pPr algn="ctr" eaLnBrk="1" hangingPunct="1">
              <a:buFontTx/>
              <a:buNone/>
            </a:pPr>
            <a:endParaRPr lang="en-US" altLang="en-US" sz="3600">
              <a:solidFill>
                <a:schemeClr val="hlink"/>
              </a:solidFill>
              <a:ea typeface="Geneva" panose="020B0503030404040204" pitchFamily="34" charset="0"/>
            </a:endParaRPr>
          </a:p>
          <a:p>
            <a:pPr algn="ctr" eaLnBrk="1" hangingPunct="1">
              <a:spcBef>
                <a:spcPct val="10000"/>
              </a:spcBef>
              <a:buFontTx/>
              <a:buNone/>
            </a:pPr>
            <a:r>
              <a:rPr lang="en-US" altLang="en-US">
                <a:latin typeface="Calibri" panose="020F0502020204030204" pitchFamily="34" charset="0"/>
                <a:ea typeface="Geneva" panose="020B0503030404040204" pitchFamily="34" charset="0"/>
              </a:rPr>
              <a:t>	A far more precise version of the human genome—one that is 99.999%accurate—is published.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AC1740F-1F60-7B0E-1445-B60A23A9D8ED}"/>
              </a:ext>
            </a:extLst>
          </p:cNvPr>
          <p:cNvSpPr>
            <a:spLocks noGrp="1" noChangeArrowheads="1"/>
          </p:cNvSpPr>
          <p:nvPr>
            <p:ph type="title"/>
          </p:nvPr>
        </p:nvSpPr>
        <p:spPr/>
        <p:txBody>
          <a:bodyPr/>
          <a:lstStyle/>
          <a:p>
            <a:pPr eaLnBrk="1" hangingPunct="1"/>
            <a:r>
              <a:rPr lang="en-US" altLang="en-US">
                <a:ea typeface="Geneva" panose="020B0503030404040204" pitchFamily="34" charset="0"/>
              </a:rPr>
              <a:t>Biotechnology Timeline</a:t>
            </a:r>
          </a:p>
        </p:txBody>
      </p:sp>
      <p:sp>
        <p:nvSpPr>
          <p:cNvPr id="45059" name="Rectangle 3">
            <a:extLst>
              <a:ext uri="{FF2B5EF4-FFF2-40B4-BE49-F238E27FC236}">
                <a16:creationId xmlns:a16="http://schemas.microsoft.com/office/drawing/2014/main" id="{B4BAE9BC-DB59-C8AB-43E7-D89B481F751D}"/>
              </a:ext>
            </a:extLst>
          </p:cNvPr>
          <p:cNvSpPr>
            <a:spLocks noGrp="1" noChangeArrowheads="1"/>
          </p:cNvSpPr>
          <p:nvPr>
            <p:ph type="body" idx="1"/>
          </p:nvPr>
        </p:nvSpPr>
        <p:spPr>
          <a:xfrm>
            <a:off x="457200" y="1295400"/>
            <a:ext cx="8229600" cy="4830763"/>
          </a:xfrm>
        </p:spPr>
        <p:txBody>
          <a:bodyPr/>
          <a:lstStyle/>
          <a:p>
            <a:pPr algn="ctr" eaLnBrk="1" hangingPunct="1">
              <a:buFontTx/>
              <a:buNone/>
            </a:pPr>
            <a:r>
              <a:rPr lang="en-US" altLang="en-US" sz="3600" dirty="0">
                <a:solidFill>
                  <a:schemeClr val="hlink"/>
                </a:solidFill>
                <a:ea typeface="Geneva" panose="020B0503030404040204" pitchFamily="34" charset="0"/>
              </a:rPr>
              <a:t>2004</a:t>
            </a:r>
          </a:p>
          <a:p>
            <a:pPr eaLnBrk="1" hangingPunct="1">
              <a:buFontTx/>
              <a:buNone/>
            </a:pPr>
            <a:r>
              <a:rPr lang="en-US" altLang="en-US" sz="3600" dirty="0">
                <a:ea typeface="Geneva" panose="020B0503030404040204" pitchFamily="34" charset="0"/>
              </a:rPr>
              <a:t>	</a:t>
            </a:r>
          </a:p>
          <a:p>
            <a:pPr algn="ctr" eaLnBrk="1" hangingPunct="1">
              <a:buFontTx/>
              <a:buNone/>
            </a:pPr>
            <a:r>
              <a:rPr lang="en-US" altLang="en-US" sz="2800" dirty="0">
                <a:ea typeface="Geneva" panose="020B0503030404040204" pitchFamily="34" charset="0"/>
              </a:rPr>
              <a:t>The first cloned pet — a kitten — </a:t>
            </a:r>
          </a:p>
          <a:p>
            <a:pPr algn="ctr" eaLnBrk="1" hangingPunct="1">
              <a:buFontTx/>
              <a:buNone/>
            </a:pPr>
            <a:r>
              <a:rPr lang="en-US" altLang="en-US" sz="2800" dirty="0">
                <a:ea typeface="Geneva" panose="020B0503030404040204" pitchFamily="34" charset="0"/>
              </a:rPr>
              <a:t>is delivered to its owner. </a:t>
            </a:r>
          </a:p>
          <a:p>
            <a:pPr algn="ctr" eaLnBrk="1" hangingPunct="1">
              <a:buFontTx/>
              <a:buNone/>
            </a:pPr>
            <a:r>
              <a:rPr lang="en-US" altLang="en-US" sz="2800" dirty="0">
                <a:ea typeface="Geneva" panose="020B0503030404040204" pitchFamily="34" charset="0"/>
                <a:hlinkClick r:id="rId2"/>
              </a:rPr>
              <a:t>https://</a:t>
            </a:r>
            <a:r>
              <a:rPr lang="en-US" altLang="en-US" sz="2800" dirty="0" err="1">
                <a:ea typeface="Geneva" panose="020B0503030404040204" pitchFamily="34" charset="0"/>
                <a:hlinkClick r:id="rId2"/>
              </a:rPr>
              <a:t>www.britannica.com</a:t>
            </a:r>
            <a:r>
              <a:rPr lang="en-US" altLang="en-US" sz="2800" dirty="0">
                <a:ea typeface="Geneva" panose="020B0503030404040204" pitchFamily="34" charset="0"/>
                <a:hlinkClick r:id="rId2"/>
              </a:rPr>
              <a:t>/list/cc-the-first-cloned-cat</a:t>
            </a:r>
            <a:endParaRPr lang="en-US" altLang="en-US" sz="2800" dirty="0">
              <a:ea typeface="Geneva" panose="020B0503030404040204" pitchFamily="34" charset="0"/>
            </a:endParaRPr>
          </a:p>
          <a:p>
            <a:pPr eaLnBrk="1" hangingPunct="1">
              <a:buFontTx/>
              <a:buNone/>
            </a:pPr>
            <a:r>
              <a:rPr lang="en-US" altLang="en-US" sz="2800" dirty="0">
                <a:ea typeface="Geneva" panose="020B0503030404040204" pitchFamily="34" charset="0"/>
              </a:rPr>
              <a:t>	</a:t>
            </a:r>
          </a:p>
          <a:p>
            <a:pPr algn="ctr" eaLnBrk="1" hangingPunct="1">
              <a:buFontTx/>
              <a:buNone/>
            </a:pPr>
            <a:r>
              <a:rPr lang="en-US" altLang="en-US" sz="2800" dirty="0">
                <a:ea typeface="Geneva" panose="020B0503030404040204" pitchFamily="34" charset="0"/>
              </a:rPr>
              <a:t>	She is called </a:t>
            </a:r>
            <a:r>
              <a:rPr lang="en-US" altLang="en-US" sz="2800" dirty="0" err="1">
                <a:ea typeface="Geneva" panose="020B0503030404040204" pitchFamily="34" charset="0"/>
              </a:rPr>
              <a:t>CopyCat</a:t>
            </a:r>
            <a:r>
              <a:rPr lang="en-US" altLang="en-US" sz="2800" dirty="0">
                <a:ea typeface="Geneva" panose="020B0503030404040204" pitchFamily="34" charset="0"/>
              </a:rPr>
              <a:t> (or Cc for short).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7956F3-A3D9-B0DB-009C-9AEE442C93E4}"/>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6147" name="Rectangle 3">
            <a:extLst>
              <a:ext uri="{FF2B5EF4-FFF2-40B4-BE49-F238E27FC236}">
                <a16:creationId xmlns:a16="http://schemas.microsoft.com/office/drawing/2014/main" id="{7236BA2A-DF47-1C06-B924-A4C56AD62DEB}"/>
              </a:ext>
            </a:extLst>
          </p:cNvPr>
          <p:cNvSpPr>
            <a:spLocks noGrp="1" noChangeArrowheads="1"/>
          </p:cNvSpPr>
          <p:nvPr>
            <p:ph type="body" idx="1"/>
          </p:nvPr>
        </p:nvSpPr>
        <p:spPr>
          <a:xfrm>
            <a:off x="457200" y="1371600"/>
            <a:ext cx="8229600" cy="4754563"/>
          </a:xfrm>
        </p:spPr>
        <p:txBody>
          <a:bodyPr/>
          <a:lstStyle/>
          <a:p>
            <a:pPr algn="ctr" eaLnBrk="1" hangingPunct="1">
              <a:buFontTx/>
              <a:buNone/>
              <a:defRPr/>
            </a:pPr>
            <a:r>
              <a:rPr lang="en-US" sz="3600" dirty="0">
                <a:solidFill>
                  <a:schemeClr val="hlink"/>
                </a:solidFill>
                <a:cs typeface="+mn-cs"/>
              </a:rPr>
              <a:t>500 B.C.E.</a:t>
            </a:r>
          </a:p>
          <a:p>
            <a:pPr algn="ctr" eaLnBrk="1" hangingPunct="1">
              <a:buFontTx/>
              <a:buNone/>
              <a:defRPr/>
            </a:pPr>
            <a:endParaRPr lang="en-US" sz="1600" dirty="0">
              <a:solidFill>
                <a:schemeClr val="hlink"/>
              </a:solidFill>
              <a:cs typeface="+mn-cs"/>
            </a:endParaRPr>
          </a:p>
          <a:p>
            <a:pPr algn="ctr" eaLnBrk="1" hangingPunct="1">
              <a:buFontTx/>
              <a:buNone/>
              <a:defRPr/>
            </a:pPr>
            <a:r>
              <a:rPr lang="en-US" altLang="en-US" sz="2800" dirty="0"/>
              <a:t>Chinese use the first antibiotic: Moldy soybean curds for treating boils</a:t>
            </a:r>
          </a:p>
        </p:txBody>
      </p:sp>
      <p:pic>
        <p:nvPicPr>
          <p:cNvPr id="6148" name="Picture 5" descr="tofu 2">
            <a:extLst>
              <a:ext uri="{FF2B5EF4-FFF2-40B4-BE49-F238E27FC236}">
                <a16:creationId xmlns:a16="http://schemas.microsoft.com/office/drawing/2014/main" id="{B5613AED-C68D-86A8-107C-0440FE3BD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276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F94DCD9-99DC-8857-9051-F25E7B092364}"/>
              </a:ext>
            </a:extLst>
          </p:cNvPr>
          <p:cNvSpPr>
            <a:spLocks noGrp="1" noChangeArrowheads="1"/>
          </p:cNvSpPr>
          <p:nvPr>
            <p:ph type="title"/>
          </p:nvPr>
        </p:nvSpPr>
        <p:spPr/>
        <p:txBody>
          <a:bodyPr/>
          <a:lstStyle/>
          <a:p>
            <a:pPr eaLnBrk="1" hangingPunct="1"/>
            <a:r>
              <a:rPr lang="en-US" altLang="en-US">
                <a:ea typeface="Geneva" panose="020B0503030404040204" pitchFamily="34" charset="0"/>
              </a:rPr>
              <a:t>Biotechnology Timeline</a:t>
            </a:r>
          </a:p>
        </p:txBody>
      </p:sp>
      <p:sp>
        <p:nvSpPr>
          <p:cNvPr id="41987" name="Rectangle 3">
            <a:extLst>
              <a:ext uri="{FF2B5EF4-FFF2-40B4-BE49-F238E27FC236}">
                <a16:creationId xmlns:a16="http://schemas.microsoft.com/office/drawing/2014/main" id="{F07A74C3-34D5-79E3-5B00-32F13F2A2877}"/>
              </a:ext>
            </a:extLst>
          </p:cNvPr>
          <p:cNvSpPr>
            <a:spLocks noGrp="1" noChangeArrowheads="1"/>
          </p:cNvSpPr>
          <p:nvPr>
            <p:ph type="body" idx="1"/>
          </p:nvPr>
        </p:nvSpPr>
        <p:spPr>
          <a:xfrm>
            <a:off x="457200" y="1295400"/>
            <a:ext cx="8229600" cy="4830763"/>
          </a:xfrm>
        </p:spPr>
        <p:txBody>
          <a:bodyPr/>
          <a:lstStyle/>
          <a:p>
            <a:pPr algn="ctr" eaLnBrk="1" hangingPunct="1">
              <a:buFontTx/>
              <a:buNone/>
              <a:defRPr/>
            </a:pPr>
            <a:r>
              <a:rPr lang="en-US" altLang="en-US" sz="3600" dirty="0">
                <a:solidFill>
                  <a:schemeClr val="hlink"/>
                </a:solidFill>
              </a:rPr>
              <a:t>2004</a:t>
            </a:r>
          </a:p>
          <a:p>
            <a:pPr algn="ctr" eaLnBrk="1" hangingPunct="1">
              <a:buFontTx/>
              <a:buNone/>
              <a:defRPr/>
            </a:pPr>
            <a:endParaRPr lang="en-US" altLang="en-US" sz="3600" dirty="0">
              <a:solidFill>
                <a:schemeClr val="hlink"/>
              </a:solidFill>
            </a:endParaRPr>
          </a:p>
          <a:p>
            <a:pPr marL="0" indent="0" algn="ctr">
              <a:buFontTx/>
              <a:buNone/>
              <a:defRPr/>
            </a:pPr>
            <a:r>
              <a:rPr lang="en-US" sz="4000" dirty="0" err="1">
                <a:latin typeface="Calibri" panose="020F0502020204030204" pitchFamily="34" charset="0"/>
              </a:rPr>
              <a:t>Avastin</a:t>
            </a:r>
            <a:r>
              <a:rPr lang="en-US" sz="4000" dirty="0">
                <a:latin typeface="Calibri" panose="020F0502020204030204" pitchFamily="34" charset="0"/>
              </a:rPr>
              <a:t>, a recombinant monoclonal antibody, is the first targeted biological therapy of its kind to receive FDA approval</a:t>
            </a:r>
            <a:endParaRPr lang="en-US" altLang="en-US" sz="4000" dirty="0">
              <a:latin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6C455FD-3430-EF85-A1B1-93FD83F7022A}"/>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47107" name="Rectangle 3">
            <a:extLst>
              <a:ext uri="{FF2B5EF4-FFF2-40B4-BE49-F238E27FC236}">
                <a16:creationId xmlns:a16="http://schemas.microsoft.com/office/drawing/2014/main" id="{1DBB5C12-0D4B-CCCE-0E46-B952A212A19C}"/>
              </a:ext>
            </a:extLst>
          </p:cNvPr>
          <p:cNvSpPr>
            <a:spLocks noGrp="1" noChangeArrowheads="1"/>
          </p:cNvSpPr>
          <p:nvPr>
            <p:ph type="body" idx="1"/>
          </p:nvPr>
        </p:nvSpPr>
        <p:spPr>
          <a:xfrm>
            <a:off x="457200" y="1371600"/>
            <a:ext cx="8229600" cy="4754563"/>
          </a:xfrm>
        </p:spPr>
        <p:txBody>
          <a:bodyPr/>
          <a:lstStyle/>
          <a:p>
            <a:pPr algn="ctr" eaLnBrk="1" hangingPunct="1">
              <a:buFontTx/>
              <a:buNone/>
            </a:pPr>
            <a:r>
              <a:rPr lang="en-US" altLang="en-US" sz="3600">
                <a:solidFill>
                  <a:schemeClr val="hlink"/>
                </a:solidFill>
                <a:ea typeface="Geneva" panose="020B0503030404040204" pitchFamily="34" charset="0"/>
              </a:rPr>
              <a:t>2006</a:t>
            </a:r>
            <a:endParaRPr lang="en-US" altLang="en-US" sz="2800">
              <a:ea typeface="Geneva" panose="020B0503030404040204" pitchFamily="34" charset="0"/>
            </a:endParaRPr>
          </a:p>
          <a:p>
            <a:pPr eaLnBrk="1" hangingPunct="1">
              <a:buFontTx/>
              <a:buNone/>
            </a:pPr>
            <a:endParaRPr lang="en-US" altLang="en-US" sz="2000">
              <a:ea typeface="Geneva" panose="020B0503030404040204" pitchFamily="34" charset="0"/>
            </a:endParaRPr>
          </a:p>
          <a:p>
            <a:pPr eaLnBrk="1" hangingPunct="1">
              <a:buFontTx/>
              <a:buNone/>
            </a:pPr>
            <a:r>
              <a:rPr lang="en-US" altLang="en-US" sz="2000">
                <a:ea typeface="Geneva" panose="020B0503030404040204" pitchFamily="34" charset="0"/>
              </a:rPr>
              <a:t>A vaccine against the human papillomavirus, which causes cancer of the cervix, receives FDA approval. The vaccine is made via recombinant DNA technology by inserting of the viral genes into the DNA of baker</a:t>
            </a:r>
            <a:r>
              <a:rPr lang="ja-JP" altLang="en-US" sz="2000">
                <a:ea typeface="Geneva" panose="020B0503030404040204" pitchFamily="34" charset="0"/>
              </a:rPr>
              <a:t>’</a:t>
            </a:r>
            <a:r>
              <a:rPr lang="en-US" altLang="ja-JP" sz="2000">
                <a:ea typeface="Geneva" panose="020B0503030404040204" pitchFamily="34" charset="0"/>
              </a:rPr>
              <a:t>s yeast. </a:t>
            </a:r>
          </a:p>
          <a:p>
            <a:pPr eaLnBrk="1" hangingPunct="1">
              <a:buFontTx/>
              <a:buNone/>
            </a:pPr>
            <a:endParaRPr lang="en-US" altLang="en-US" sz="2000">
              <a:ea typeface="Geneva" panose="020B0503030404040204" pitchFamily="34" charset="0"/>
            </a:endParaRPr>
          </a:p>
          <a:p>
            <a:pPr eaLnBrk="1" hangingPunct="1">
              <a:buFontTx/>
              <a:buNone/>
            </a:pPr>
            <a:r>
              <a:rPr lang="en-US" altLang="en-US" sz="2000">
                <a:ea typeface="Geneva" panose="020B0503030404040204" pitchFamily="34" charset="0"/>
              </a:rPr>
              <a:t>The U.S. Department of Agriculture (USDA) grants Dow AgroSciences the first regulatory approval for a plant-made vaccine.</a:t>
            </a:r>
          </a:p>
          <a:p>
            <a:pPr eaLnBrk="1" hangingPunct="1">
              <a:buFontTx/>
              <a:buNone/>
            </a:pPr>
            <a:endParaRPr lang="en-US" altLang="en-US" sz="2000">
              <a:ea typeface="Geneva" panose="020B0503030404040204" pitchFamily="34" charset="0"/>
            </a:endParaRPr>
          </a:p>
          <a:p>
            <a:pPr eaLnBrk="1" hangingPunct="1">
              <a:buFontTx/>
              <a:buNone/>
            </a:pPr>
            <a:r>
              <a:rPr lang="en-US" altLang="en-US" sz="2000">
                <a:ea typeface="Geneva" panose="020B0503030404040204" pitchFamily="34" charset="0"/>
              </a:rPr>
              <a:t>The Wake Forest Institute for Regenerative Medicine, in Winston-Salem, N.C., creates the first laboratory-grown organs by successfully transplanting bladders grown from a patient</a:t>
            </a:r>
            <a:r>
              <a:rPr lang="ja-JP" altLang="en-US" sz="2000">
                <a:ea typeface="Geneva" panose="020B0503030404040204" pitchFamily="34" charset="0"/>
              </a:rPr>
              <a:t>’</a:t>
            </a:r>
            <a:r>
              <a:rPr lang="en-US" altLang="ja-JP" sz="2000">
                <a:ea typeface="Geneva" panose="020B0503030404040204" pitchFamily="34" charset="0"/>
              </a:rPr>
              <a:t>s own cells. This method greatly reduces the risk of organ rejection.</a:t>
            </a:r>
            <a:endParaRPr lang="en-US" altLang="en-US" sz="2000">
              <a:ea typeface="Geneva" panose="020B05030304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6870F53-48B8-7A70-96D2-D2C55815A9A7}"/>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5843" name="Rectangle 3">
            <a:extLst>
              <a:ext uri="{FF2B5EF4-FFF2-40B4-BE49-F238E27FC236}">
                <a16:creationId xmlns:a16="http://schemas.microsoft.com/office/drawing/2014/main" id="{1EED822E-4B8F-7415-6B2C-670A56D0BDF4}"/>
              </a:ext>
            </a:extLst>
          </p:cNvPr>
          <p:cNvSpPr>
            <a:spLocks noGrp="1" noChangeArrowheads="1"/>
          </p:cNvSpPr>
          <p:nvPr>
            <p:ph type="body" idx="1"/>
          </p:nvPr>
        </p:nvSpPr>
        <p:spPr>
          <a:xfrm>
            <a:off x="495300" y="1293813"/>
            <a:ext cx="8229600" cy="4754562"/>
          </a:xfrm>
        </p:spPr>
        <p:txBody>
          <a:bodyPr/>
          <a:lstStyle/>
          <a:p>
            <a:pPr algn="ctr" eaLnBrk="1" hangingPunct="1">
              <a:buFontTx/>
              <a:buNone/>
              <a:defRPr/>
            </a:pPr>
            <a:r>
              <a:rPr lang="en-US" altLang="en-US" sz="3600" dirty="0">
                <a:solidFill>
                  <a:schemeClr val="hlink"/>
                </a:solidFill>
                <a:ea typeface="+mn-ea"/>
                <a:cs typeface="+mn-cs"/>
              </a:rPr>
              <a:t>2007</a:t>
            </a:r>
          </a:p>
          <a:p>
            <a:pPr eaLnBrk="1" hangingPunct="1">
              <a:buFontTx/>
              <a:buNone/>
              <a:defRPr/>
            </a:pPr>
            <a:endParaRPr lang="en-US" altLang="en-US" sz="2800" dirty="0">
              <a:ea typeface="+mn-ea"/>
              <a:cs typeface="+mn-cs"/>
            </a:endParaRPr>
          </a:p>
          <a:p>
            <a:pPr marL="0" indent="0" eaLnBrk="1" hangingPunct="1">
              <a:buFontTx/>
              <a:buNone/>
              <a:defRPr/>
            </a:pPr>
            <a:r>
              <a:rPr lang="en-US" sz="2800" dirty="0">
                <a:ea typeface="+mn-ea"/>
                <a:cs typeface="+mn-cs"/>
              </a:rPr>
              <a:t>Scientists discover how to use human skin cells to create embryonic stem cells.</a:t>
            </a:r>
          </a:p>
        </p:txBody>
      </p:sp>
      <p:pic>
        <p:nvPicPr>
          <p:cNvPr id="48132" name="Picture 2" descr="File:Gray942.png">
            <a:extLst>
              <a:ext uri="{FF2B5EF4-FFF2-40B4-BE49-F238E27FC236}">
                <a16:creationId xmlns:a16="http://schemas.microsoft.com/office/drawing/2014/main" id="{533EB8EC-17C9-F4DC-B828-DFBAF15CE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3" y="3767138"/>
            <a:ext cx="3546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D9B3195-009E-9014-4E96-DE42E62CF3BA}"/>
              </a:ext>
            </a:extLst>
          </p:cNvPr>
          <p:cNvSpPr>
            <a:spLocks noGrp="1" noChangeArrowheads="1"/>
          </p:cNvSpPr>
          <p:nvPr>
            <p:ph type="title"/>
          </p:nvPr>
        </p:nvSpPr>
        <p:spPr/>
        <p:txBody>
          <a:bodyPr/>
          <a:lstStyle/>
          <a:p>
            <a:pPr eaLnBrk="1" hangingPunct="1">
              <a:defRPr/>
            </a:pPr>
            <a:r>
              <a:rPr lang="en-US">
                <a:cs typeface="+mj-cs"/>
              </a:rPr>
              <a:t>Biotechnology Timeline</a:t>
            </a:r>
          </a:p>
        </p:txBody>
      </p:sp>
      <p:pic>
        <p:nvPicPr>
          <p:cNvPr id="49155" name="Picture 2" descr="File:DNA double helix horizontal.png">
            <a:extLst>
              <a:ext uri="{FF2B5EF4-FFF2-40B4-BE49-F238E27FC236}">
                <a16:creationId xmlns:a16="http://schemas.microsoft.com/office/drawing/2014/main" id="{654FF059-D006-3109-5802-E5B92E4F4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733800"/>
            <a:ext cx="408622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29992C9F-9989-AA0B-0D15-3DDF6A0B8F10}"/>
              </a:ext>
            </a:extLst>
          </p:cNvPr>
          <p:cNvSpPr>
            <a:spLocks noGrp="1" noChangeArrowheads="1"/>
          </p:cNvSpPr>
          <p:nvPr>
            <p:ph type="body" idx="1"/>
          </p:nvPr>
        </p:nvSpPr>
        <p:spPr>
          <a:xfrm>
            <a:off x="495300" y="1219200"/>
            <a:ext cx="8191500" cy="3505200"/>
          </a:xfrm>
        </p:spPr>
        <p:txBody>
          <a:bodyPr/>
          <a:lstStyle/>
          <a:p>
            <a:pPr algn="ctr" eaLnBrk="1" hangingPunct="1">
              <a:buFontTx/>
              <a:buNone/>
              <a:defRPr/>
            </a:pPr>
            <a:r>
              <a:rPr lang="en-US" altLang="en-US" sz="3600" dirty="0">
                <a:solidFill>
                  <a:schemeClr val="hlink"/>
                </a:solidFill>
                <a:ea typeface="+mn-ea"/>
                <a:cs typeface="+mn-cs"/>
              </a:rPr>
              <a:t>2008</a:t>
            </a:r>
          </a:p>
          <a:p>
            <a:pPr eaLnBrk="1" hangingPunct="1">
              <a:buFontTx/>
              <a:buNone/>
              <a:defRPr/>
            </a:pPr>
            <a:endParaRPr lang="en-US" altLang="en-US" sz="2400" dirty="0">
              <a:ea typeface="+mn-ea"/>
              <a:cs typeface="+mn-cs"/>
            </a:endParaRPr>
          </a:p>
          <a:p>
            <a:pPr marL="0" indent="0" eaLnBrk="1" hangingPunct="1">
              <a:buFontTx/>
              <a:buNone/>
              <a:defRPr/>
            </a:pPr>
            <a:r>
              <a:rPr lang="en-US" sz="2800" dirty="0">
                <a:ea typeface="+mn-ea"/>
                <a:cs typeface="+mn-cs"/>
              </a:rPr>
              <a:t>Japanese scientists create the first DNA molecule made almost entirely of artificial parts. This advances the field of gene therapy and brings scientists one step closer to creating an artificial organism.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7B76AAB-82D1-1A69-1625-5285246E55E7}"/>
              </a:ext>
            </a:extLst>
          </p:cNvPr>
          <p:cNvSpPr>
            <a:spLocks noGrp="1" noChangeArrowheads="1"/>
          </p:cNvSpPr>
          <p:nvPr>
            <p:ph type="title"/>
          </p:nvPr>
        </p:nvSpPr>
        <p:spPr/>
        <p:txBody>
          <a:bodyPr/>
          <a:lstStyle/>
          <a:p>
            <a:pPr eaLnBrk="1" hangingPunct="1"/>
            <a:r>
              <a:rPr lang="en-US" altLang="en-US">
                <a:ea typeface="Geneva" panose="020B0503030404040204" pitchFamily="34" charset="0"/>
              </a:rPr>
              <a:t>Biotechnology Timeline</a:t>
            </a:r>
          </a:p>
        </p:txBody>
      </p:sp>
      <p:sp>
        <p:nvSpPr>
          <p:cNvPr id="35843" name="Rectangle 3">
            <a:extLst>
              <a:ext uri="{FF2B5EF4-FFF2-40B4-BE49-F238E27FC236}">
                <a16:creationId xmlns:a16="http://schemas.microsoft.com/office/drawing/2014/main" id="{309CD548-A505-7A20-7A38-6D5C14B9C077}"/>
              </a:ext>
            </a:extLst>
          </p:cNvPr>
          <p:cNvSpPr>
            <a:spLocks noGrp="1" noChangeArrowheads="1"/>
          </p:cNvSpPr>
          <p:nvPr>
            <p:ph type="body" idx="1"/>
          </p:nvPr>
        </p:nvSpPr>
        <p:spPr>
          <a:xfrm>
            <a:off x="457200" y="1371600"/>
            <a:ext cx="8229600" cy="4754563"/>
          </a:xfrm>
        </p:spPr>
        <p:txBody>
          <a:bodyPr/>
          <a:lstStyle/>
          <a:p>
            <a:pPr algn="ctr" eaLnBrk="1" hangingPunct="1">
              <a:buFontTx/>
              <a:buNone/>
              <a:defRPr/>
            </a:pPr>
            <a:r>
              <a:rPr lang="en-US" altLang="en-US" sz="3600" dirty="0">
                <a:solidFill>
                  <a:schemeClr val="hlink"/>
                </a:solidFill>
              </a:rPr>
              <a:t>2009</a:t>
            </a:r>
          </a:p>
          <a:p>
            <a:pPr eaLnBrk="1" hangingPunct="1">
              <a:buFontTx/>
              <a:buNone/>
              <a:defRPr/>
            </a:pPr>
            <a:endParaRPr lang="en-US" altLang="en-US" sz="2800" dirty="0"/>
          </a:p>
          <a:p>
            <a:pPr marL="0" indent="0" eaLnBrk="1" hangingPunct="1">
              <a:buFontTx/>
              <a:buNone/>
              <a:defRPr/>
            </a:pPr>
            <a:r>
              <a:rPr lang="en-US" sz="2800" dirty="0"/>
              <a:t>U.S. Congress frees up federal funding for broader embryonic stem cell research.</a:t>
            </a:r>
          </a:p>
          <a:p>
            <a:pPr marL="0" indent="0" eaLnBrk="1" hangingPunct="1">
              <a:buFontTx/>
              <a:buNone/>
              <a:defRPr/>
            </a:pPr>
            <a:r>
              <a:rPr lang="en-US" sz="2800" dirty="0"/>
              <a:t> </a:t>
            </a:r>
          </a:p>
          <a:p>
            <a:pPr marL="0" indent="0" eaLnBrk="1" hangingPunct="1">
              <a:buFontTx/>
              <a:buNone/>
              <a:defRPr/>
            </a:pPr>
            <a:r>
              <a:rPr lang="en-US" sz="2800" dirty="0"/>
              <a:t>Canadian-owned </a:t>
            </a:r>
            <a:r>
              <a:rPr lang="en-US" sz="2800" dirty="0" err="1"/>
              <a:t>Medicago</a:t>
            </a:r>
            <a:r>
              <a:rPr lang="en-US" sz="2800" dirty="0"/>
              <a:t> produces the first plant-based influenza vaccine, in tobacco leaves. </a:t>
            </a:r>
            <a:r>
              <a:rPr lang="en-US" sz="2800" dirty="0" err="1"/>
              <a:t>Medicago</a:t>
            </a:r>
            <a:r>
              <a:rPr lang="en-US" sz="2800" dirty="0"/>
              <a:t> has built a manufacturing facility in Durham, N.C., to scale up production.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7005CF7-64D4-6815-FD3D-E9985745C102}"/>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5843" name="Rectangle 3">
            <a:extLst>
              <a:ext uri="{FF2B5EF4-FFF2-40B4-BE49-F238E27FC236}">
                <a16:creationId xmlns:a16="http://schemas.microsoft.com/office/drawing/2014/main" id="{B15E6016-7C2B-45DD-54BE-F4FF28E6075E}"/>
              </a:ext>
            </a:extLst>
          </p:cNvPr>
          <p:cNvSpPr>
            <a:spLocks noGrp="1" noChangeArrowheads="1"/>
          </p:cNvSpPr>
          <p:nvPr>
            <p:ph type="body" idx="1"/>
          </p:nvPr>
        </p:nvSpPr>
        <p:spPr>
          <a:xfrm>
            <a:off x="1981200" y="1371600"/>
            <a:ext cx="5029200" cy="4754563"/>
          </a:xfrm>
        </p:spPr>
        <p:txBody>
          <a:bodyPr/>
          <a:lstStyle/>
          <a:p>
            <a:pPr algn="ctr" eaLnBrk="1" hangingPunct="1">
              <a:buFontTx/>
              <a:buNone/>
              <a:defRPr/>
            </a:pPr>
            <a:r>
              <a:rPr lang="en-US" altLang="en-US" sz="3600" dirty="0">
                <a:solidFill>
                  <a:schemeClr val="hlink"/>
                </a:solidFill>
                <a:ea typeface="+mn-ea"/>
                <a:cs typeface="+mn-cs"/>
              </a:rPr>
              <a:t>2010</a:t>
            </a:r>
          </a:p>
          <a:p>
            <a:pPr eaLnBrk="1" hangingPunct="1">
              <a:buFontTx/>
              <a:buNone/>
              <a:defRPr/>
            </a:pPr>
            <a:endParaRPr lang="en-US" altLang="en-US" sz="2800" dirty="0">
              <a:ea typeface="+mn-ea"/>
              <a:cs typeface="+mn-cs"/>
            </a:endParaRPr>
          </a:p>
          <a:p>
            <a:pPr eaLnBrk="1" hangingPunct="1">
              <a:buFontTx/>
              <a:buNone/>
              <a:defRPr/>
            </a:pPr>
            <a:endParaRPr lang="en-US" altLang="en-US" sz="2800" dirty="0">
              <a:ea typeface="+mn-ea"/>
              <a:cs typeface="+mn-cs"/>
            </a:endParaRPr>
          </a:p>
          <a:p>
            <a:pPr marL="0" indent="0" eaLnBrk="1" hangingPunct="1">
              <a:buFontTx/>
              <a:buNone/>
              <a:defRPr/>
            </a:pPr>
            <a:r>
              <a:rPr lang="en-US" sz="2800" dirty="0">
                <a:ea typeface="+mn-ea"/>
                <a:cs typeface="+mn-cs"/>
              </a:rPr>
              <a:t>Researchers at the J. Craig Venter Institute create the first synthetic cell.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7569184-E580-92CD-32D8-47079C6D3FA6}"/>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52227" name="Rectangle 3">
            <a:extLst>
              <a:ext uri="{FF2B5EF4-FFF2-40B4-BE49-F238E27FC236}">
                <a16:creationId xmlns:a16="http://schemas.microsoft.com/office/drawing/2014/main" id="{3075F373-B6B7-4FFE-BEF1-6B1A449EAD6A}"/>
              </a:ext>
            </a:extLst>
          </p:cNvPr>
          <p:cNvSpPr>
            <a:spLocks noGrp="1" noChangeArrowheads="1"/>
          </p:cNvSpPr>
          <p:nvPr>
            <p:ph type="body" idx="1"/>
          </p:nvPr>
        </p:nvSpPr>
        <p:spPr>
          <a:xfrm>
            <a:off x="457200" y="1371600"/>
            <a:ext cx="8229600" cy="4754563"/>
          </a:xfrm>
        </p:spPr>
        <p:txBody>
          <a:bodyPr/>
          <a:lstStyle/>
          <a:p>
            <a:pPr algn="ctr" eaLnBrk="1" hangingPunct="1">
              <a:buFontTx/>
              <a:buNone/>
            </a:pPr>
            <a:r>
              <a:rPr lang="en-US" altLang="en-US" sz="3600">
                <a:solidFill>
                  <a:schemeClr val="hlink"/>
                </a:solidFill>
                <a:ea typeface="Geneva" panose="020B0503030404040204" pitchFamily="34" charset="0"/>
              </a:rPr>
              <a:t>2011</a:t>
            </a:r>
            <a:endParaRPr lang="en-US" altLang="en-US" sz="2800">
              <a:ea typeface="Geneva" panose="020B0503030404040204" pitchFamily="34" charset="0"/>
            </a:endParaRPr>
          </a:p>
          <a:p>
            <a:pPr eaLnBrk="1" hangingPunct="1">
              <a:buFontTx/>
              <a:buNone/>
            </a:pPr>
            <a:r>
              <a:rPr lang="en-US" altLang="en-US" sz="2400">
                <a:ea typeface="Geneva" panose="020B0503030404040204" pitchFamily="34" charset="0"/>
              </a:rPr>
              <a:t>A trachea derived from stem cells is transplanted into a human recipient.</a:t>
            </a:r>
          </a:p>
          <a:p>
            <a:pPr eaLnBrk="1" hangingPunct="1">
              <a:buFontTx/>
              <a:buNone/>
            </a:pPr>
            <a:r>
              <a:rPr lang="en-US" altLang="en-US" sz="2400">
                <a:ea typeface="Geneva" panose="020B0503030404040204" pitchFamily="34" charset="0"/>
              </a:rPr>
              <a:t> </a:t>
            </a:r>
          </a:p>
          <a:p>
            <a:pPr eaLnBrk="1" hangingPunct="1">
              <a:buFontTx/>
              <a:buNone/>
            </a:pPr>
            <a:r>
              <a:rPr lang="en-US" altLang="en-US" sz="2400">
                <a:ea typeface="Geneva" panose="020B0503030404040204" pitchFamily="34" charset="0"/>
              </a:rPr>
              <a:t>Advances in 3D printing technology lead to </a:t>
            </a:r>
            <a:r>
              <a:rPr lang="ja-JP" altLang="en-US" sz="2400">
                <a:ea typeface="Geneva" panose="020B0503030404040204" pitchFamily="34" charset="0"/>
              </a:rPr>
              <a:t>“</a:t>
            </a:r>
            <a:r>
              <a:rPr lang="en-US" altLang="ja-JP" sz="2400">
                <a:ea typeface="Geneva" panose="020B0503030404040204" pitchFamily="34" charset="0"/>
              </a:rPr>
              <a:t>skin printing.</a:t>
            </a:r>
            <a:r>
              <a:rPr lang="ja-JP" altLang="en-US" sz="2400">
                <a:ea typeface="Geneva" panose="020B0503030404040204" pitchFamily="34" charset="0"/>
              </a:rPr>
              <a:t>”</a:t>
            </a:r>
            <a:endParaRPr lang="en-US" altLang="ja-JP" sz="2400">
              <a:ea typeface="Geneva" panose="020B0503030404040204" pitchFamily="34" charset="0"/>
            </a:endParaRPr>
          </a:p>
          <a:p>
            <a:pPr eaLnBrk="1" hangingPunct="1">
              <a:buFontTx/>
              <a:buNone/>
            </a:pPr>
            <a:r>
              <a:rPr lang="en-US" altLang="en-US" sz="2400">
                <a:ea typeface="Geneva" panose="020B0503030404040204" pitchFamily="34" charset="0"/>
              </a:rPr>
              <a:t> </a:t>
            </a:r>
          </a:p>
          <a:p>
            <a:pPr eaLnBrk="1" hangingPunct="1">
              <a:buFontTx/>
              <a:buNone/>
            </a:pPr>
            <a:r>
              <a:rPr lang="en-US" altLang="en-US" sz="2400">
                <a:ea typeface="Geneva" panose="020B0503030404040204" pitchFamily="34" charset="0"/>
              </a:rPr>
              <a:t>European scientists begin clinical trials for an anti-HIV biotech medicine produced using genetically modified tobacco. This increases the potential for cost-effective HIV/AIDS therapy in the developing world.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77ACE24-F496-75E6-8EFF-006FBDC76F7A}"/>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53251" name="Rectangle 3">
            <a:extLst>
              <a:ext uri="{FF2B5EF4-FFF2-40B4-BE49-F238E27FC236}">
                <a16:creationId xmlns:a16="http://schemas.microsoft.com/office/drawing/2014/main" id="{CD1B958C-1472-C196-14BF-B2F391A5667D}"/>
              </a:ext>
            </a:extLst>
          </p:cNvPr>
          <p:cNvSpPr>
            <a:spLocks noGrp="1" noChangeArrowheads="1"/>
          </p:cNvSpPr>
          <p:nvPr>
            <p:ph type="body" idx="1"/>
          </p:nvPr>
        </p:nvSpPr>
        <p:spPr>
          <a:xfrm>
            <a:off x="1066800" y="1371600"/>
            <a:ext cx="7010400" cy="4754563"/>
          </a:xfrm>
        </p:spPr>
        <p:txBody>
          <a:bodyPr/>
          <a:lstStyle/>
          <a:p>
            <a:pPr algn="ctr" eaLnBrk="1" hangingPunct="1">
              <a:buFontTx/>
              <a:buNone/>
            </a:pPr>
            <a:r>
              <a:rPr lang="en-US" altLang="en-US" sz="3600">
                <a:solidFill>
                  <a:schemeClr val="hlink"/>
                </a:solidFill>
                <a:ea typeface="Geneva" panose="020B0503030404040204" pitchFamily="34" charset="0"/>
              </a:rPr>
              <a:t>2012</a:t>
            </a:r>
          </a:p>
          <a:p>
            <a:pPr algn="ctr" eaLnBrk="1" hangingPunct="1">
              <a:buFontTx/>
              <a:buNone/>
            </a:pPr>
            <a:endParaRPr lang="en-US" altLang="en-US" sz="3600">
              <a:solidFill>
                <a:schemeClr val="hlink"/>
              </a:solidFill>
              <a:ea typeface="Geneva" panose="020B0503030404040204" pitchFamily="34" charset="0"/>
            </a:endParaRPr>
          </a:p>
          <a:p>
            <a:pPr eaLnBrk="1" hangingPunct="1">
              <a:buFontTx/>
              <a:buNone/>
            </a:pPr>
            <a:r>
              <a:rPr lang="en-US" altLang="en-US" sz="2400">
                <a:ea typeface="Geneva" panose="020B0503030404040204" pitchFamily="34" charset="0"/>
              </a:rPr>
              <a:t>The FDA issues draft guidelines for biosimilar drugs (follow-on biologics) as a growing percentage of biopharmaceuticals reach the end of patent protection.</a:t>
            </a:r>
          </a:p>
          <a:p>
            <a:pPr eaLnBrk="1" hangingPunct="1">
              <a:buFontTx/>
              <a:buNone/>
            </a:pPr>
            <a:r>
              <a:rPr lang="en-US" altLang="en-US" sz="2400">
                <a:ea typeface="Geneva" panose="020B0503030404040204" pitchFamily="34" charset="0"/>
              </a:rPr>
              <a:t> </a:t>
            </a:r>
          </a:p>
          <a:p>
            <a:pPr eaLnBrk="1" hangingPunct="1">
              <a:buFontTx/>
              <a:buNone/>
            </a:pPr>
            <a:r>
              <a:rPr lang="en-US" altLang="en-US" sz="2400">
                <a:ea typeface="Geneva" panose="020B0503030404040204" pitchFamily="34" charset="0"/>
              </a:rPr>
              <a:t>Novartis, which has a manufacturing facility in Holly Springs, N.C., receives FDA approval for Flucelvax, the first cell-culture derived vaccine in the United States. </a:t>
            </a:r>
          </a:p>
          <a:p>
            <a:pPr eaLnBrk="1" hangingPunct="1">
              <a:buFontTx/>
              <a:buNone/>
            </a:pPr>
            <a:endParaRPr lang="en-US" altLang="en-US" sz="2800">
              <a:ea typeface="Geneva" panose="020B05030304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7E11DAF-642D-2067-BD13-9D56FB57BDE0}"/>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35843" name="Rectangle 3">
            <a:extLst>
              <a:ext uri="{FF2B5EF4-FFF2-40B4-BE49-F238E27FC236}">
                <a16:creationId xmlns:a16="http://schemas.microsoft.com/office/drawing/2014/main" id="{1E5776F6-B310-F04F-DFB5-3632A8C9222F}"/>
              </a:ext>
            </a:extLst>
          </p:cNvPr>
          <p:cNvSpPr>
            <a:spLocks noGrp="1" noChangeArrowheads="1"/>
          </p:cNvSpPr>
          <p:nvPr>
            <p:ph type="body" idx="1"/>
          </p:nvPr>
        </p:nvSpPr>
        <p:spPr>
          <a:xfrm>
            <a:off x="457200" y="1417638"/>
            <a:ext cx="8229600" cy="4449762"/>
          </a:xfrm>
        </p:spPr>
        <p:txBody>
          <a:bodyPr/>
          <a:lstStyle/>
          <a:p>
            <a:pPr algn="ctr" eaLnBrk="1" hangingPunct="1">
              <a:buFontTx/>
              <a:buNone/>
              <a:defRPr/>
            </a:pPr>
            <a:r>
              <a:rPr lang="en-US" altLang="en-US" sz="3600" dirty="0">
                <a:solidFill>
                  <a:schemeClr val="hlink"/>
                </a:solidFill>
                <a:ea typeface="+mn-ea"/>
                <a:cs typeface="+mn-cs"/>
              </a:rPr>
              <a:t>2013</a:t>
            </a:r>
          </a:p>
          <a:p>
            <a:pPr algn="ctr" eaLnBrk="1" hangingPunct="1">
              <a:buFontTx/>
              <a:buNone/>
              <a:defRPr/>
            </a:pPr>
            <a:endParaRPr lang="en-US" altLang="en-US" sz="3600" dirty="0">
              <a:solidFill>
                <a:schemeClr val="hlink"/>
              </a:solidFill>
              <a:ea typeface="+mn-ea"/>
              <a:cs typeface="+mn-cs"/>
            </a:endParaRPr>
          </a:p>
          <a:p>
            <a:pPr marL="0" indent="0" eaLnBrk="1" hangingPunct="1">
              <a:buFontTx/>
              <a:buNone/>
              <a:defRPr/>
            </a:pPr>
            <a:r>
              <a:rPr lang="en-US" sz="2400" dirty="0">
                <a:ea typeface="+mn-ea"/>
                <a:cs typeface="+mn-cs"/>
              </a:rPr>
              <a:t>The U.S. Supreme</a:t>
            </a:r>
          </a:p>
          <a:p>
            <a:pPr marL="0" indent="0" eaLnBrk="1" hangingPunct="1">
              <a:buFontTx/>
              <a:buNone/>
              <a:defRPr/>
            </a:pPr>
            <a:r>
              <a:rPr lang="en-US" sz="2400" dirty="0">
                <a:ea typeface="+mn-ea"/>
                <a:cs typeface="+mn-cs"/>
              </a:rPr>
              <a:t>Court rules that</a:t>
            </a:r>
          </a:p>
          <a:p>
            <a:pPr marL="0" indent="0" eaLnBrk="1" hangingPunct="1">
              <a:buFontTx/>
              <a:buNone/>
              <a:defRPr/>
            </a:pPr>
            <a:r>
              <a:rPr lang="en-US" sz="2400" dirty="0">
                <a:ea typeface="+mn-ea"/>
                <a:cs typeface="+mn-cs"/>
              </a:rPr>
              <a:t>naturally occurring</a:t>
            </a:r>
          </a:p>
          <a:p>
            <a:pPr marL="0" indent="0" eaLnBrk="1" hangingPunct="1">
              <a:buFontTx/>
              <a:buNone/>
              <a:defRPr/>
            </a:pPr>
            <a:r>
              <a:rPr lang="en-US" sz="2400" dirty="0">
                <a:ea typeface="+mn-ea"/>
                <a:cs typeface="+mn-cs"/>
              </a:rPr>
              <a:t>genes cannot be</a:t>
            </a:r>
          </a:p>
          <a:p>
            <a:pPr marL="0" indent="0" eaLnBrk="1" hangingPunct="1">
              <a:buFontTx/>
              <a:buNone/>
              <a:defRPr/>
            </a:pPr>
            <a:r>
              <a:rPr lang="en-US" sz="2400" dirty="0">
                <a:ea typeface="+mn-ea"/>
                <a:cs typeface="+mn-cs"/>
              </a:rPr>
              <a:t>patented.</a:t>
            </a:r>
          </a:p>
        </p:txBody>
      </p:sp>
      <p:pic>
        <p:nvPicPr>
          <p:cNvPr id="54276" name="Picture 2">
            <a:extLst>
              <a:ext uri="{FF2B5EF4-FFF2-40B4-BE49-F238E27FC236}">
                <a16:creationId xmlns:a16="http://schemas.microsoft.com/office/drawing/2014/main" id="{402AAC73-E1D8-66F2-7E04-6DB8AD48A0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2743200"/>
            <a:ext cx="452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BBCF8A5-407B-357A-806F-907B7E0B1D56}"/>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7171" name="Rectangle 3">
            <a:extLst>
              <a:ext uri="{FF2B5EF4-FFF2-40B4-BE49-F238E27FC236}">
                <a16:creationId xmlns:a16="http://schemas.microsoft.com/office/drawing/2014/main" id="{117CBC19-1175-DE3B-EB5E-8B844036ACAD}"/>
              </a:ext>
            </a:extLst>
          </p:cNvPr>
          <p:cNvSpPr>
            <a:spLocks noGrp="1" noChangeArrowheads="1"/>
          </p:cNvSpPr>
          <p:nvPr>
            <p:ph type="body" idx="1"/>
          </p:nvPr>
        </p:nvSpPr>
        <p:spPr>
          <a:xfrm>
            <a:off x="457200" y="1295400"/>
            <a:ext cx="8229600" cy="4830763"/>
          </a:xfrm>
        </p:spPr>
        <p:txBody>
          <a:bodyPr/>
          <a:lstStyle/>
          <a:p>
            <a:pPr algn="ctr" eaLnBrk="1" hangingPunct="1">
              <a:buFontTx/>
              <a:buNone/>
              <a:defRPr/>
            </a:pPr>
            <a:r>
              <a:rPr lang="en-US" sz="3600" dirty="0">
                <a:solidFill>
                  <a:schemeClr val="hlink"/>
                </a:solidFill>
                <a:cs typeface="+mn-cs"/>
              </a:rPr>
              <a:t>100 C.E.</a:t>
            </a:r>
          </a:p>
          <a:p>
            <a:pPr eaLnBrk="1" hangingPunct="1">
              <a:buFontTx/>
              <a:buNone/>
              <a:defRPr/>
            </a:pPr>
            <a:r>
              <a:rPr lang="en-US" dirty="0">
                <a:cs typeface="+mn-cs"/>
              </a:rPr>
              <a:t> </a:t>
            </a:r>
          </a:p>
          <a:p>
            <a:pPr eaLnBrk="1" hangingPunct="1">
              <a:buFontTx/>
              <a:buNone/>
              <a:defRPr/>
            </a:pPr>
            <a:r>
              <a:rPr lang="en-US" dirty="0">
                <a:cs typeface="+mn-cs"/>
              </a:rPr>
              <a:t>  					</a:t>
            </a:r>
            <a:r>
              <a:rPr lang="en-US" sz="2800" dirty="0">
                <a:cs typeface="+mn-cs"/>
              </a:rPr>
              <a:t>First insecticide: </a:t>
            </a:r>
          </a:p>
          <a:p>
            <a:pPr eaLnBrk="1" hangingPunct="1">
              <a:buFontTx/>
              <a:buNone/>
              <a:defRPr/>
            </a:pPr>
            <a:r>
              <a:rPr lang="en-US" sz="2800" dirty="0">
                <a:cs typeface="+mn-cs"/>
              </a:rPr>
              <a:t>					powdered 							chrysanthemums</a:t>
            </a:r>
          </a:p>
          <a:p>
            <a:pPr eaLnBrk="1" hangingPunct="1">
              <a:buFontTx/>
              <a:buNone/>
              <a:defRPr/>
            </a:pPr>
            <a:r>
              <a:rPr lang="en-US" sz="2800" dirty="0">
                <a:cs typeface="+mn-cs"/>
              </a:rPr>
              <a:t>   					(China)</a:t>
            </a:r>
          </a:p>
        </p:txBody>
      </p:sp>
      <p:pic>
        <p:nvPicPr>
          <p:cNvPr id="7172" name="Picture 4" descr="MPj03959940000[1]">
            <a:extLst>
              <a:ext uri="{FF2B5EF4-FFF2-40B4-BE49-F238E27FC236}">
                <a16:creationId xmlns:a16="http://schemas.microsoft.com/office/drawing/2014/main" id="{764A2111-A93D-1F01-08EE-221BD067D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2366963"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F9400CF-4DDE-10BF-83B8-6EC7D1954C2C}"/>
              </a:ext>
            </a:extLst>
          </p:cNvPr>
          <p:cNvSpPr>
            <a:spLocks noGrp="1" noChangeArrowheads="1"/>
          </p:cNvSpPr>
          <p:nvPr>
            <p:ph type="title"/>
          </p:nvPr>
        </p:nvSpPr>
        <p:spPr/>
        <p:txBody>
          <a:bodyPr/>
          <a:lstStyle/>
          <a:p>
            <a:pPr eaLnBrk="1" hangingPunct="1">
              <a:defRPr/>
            </a:pPr>
            <a:r>
              <a:rPr lang="en-US" dirty="0">
                <a:cs typeface="+mj-cs"/>
              </a:rPr>
              <a:t>Biotechnology Timeline</a:t>
            </a:r>
          </a:p>
        </p:txBody>
      </p:sp>
      <p:sp>
        <p:nvSpPr>
          <p:cNvPr id="8195" name="Rectangle 3">
            <a:extLst>
              <a:ext uri="{FF2B5EF4-FFF2-40B4-BE49-F238E27FC236}">
                <a16:creationId xmlns:a16="http://schemas.microsoft.com/office/drawing/2014/main" id="{6700BBE8-A024-BFCC-C06F-E8CEFD4FA079}"/>
              </a:ext>
            </a:extLst>
          </p:cNvPr>
          <p:cNvSpPr>
            <a:spLocks noGrp="1" noChangeArrowheads="1"/>
          </p:cNvSpPr>
          <p:nvPr>
            <p:ph type="body" idx="1"/>
          </p:nvPr>
        </p:nvSpPr>
        <p:spPr>
          <a:xfrm>
            <a:off x="457200" y="1295400"/>
            <a:ext cx="8229600" cy="4830763"/>
          </a:xfrm>
        </p:spPr>
        <p:txBody>
          <a:bodyPr/>
          <a:lstStyle/>
          <a:p>
            <a:pPr algn="ctr" eaLnBrk="1" hangingPunct="1">
              <a:buFontTx/>
              <a:buNone/>
              <a:defRPr/>
            </a:pPr>
            <a:r>
              <a:rPr lang="en-US" sz="3600" dirty="0">
                <a:solidFill>
                  <a:schemeClr val="hlink"/>
                </a:solidFill>
                <a:cs typeface="+mn-cs"/>
              </a:rPr>
              <a:t>1797</a:t>
            </a:r>
          </a:p>
          <a:p>
            <a:pPr eaLnBrk="1" hangingPunct="1">
              <a:buFontTx/>
              <a:buNone/>
              <a:defRPr/>
            </a:pPr>
            <a:endParaRPr lang="en-US" sz="2800" dirty="0">
              <a:cs typeface="+mn-cs"/>
            </a:endParaRPr>
          </a:p>
          <a:p>
            <a:pPr eaLnBrk="1" hangingPunct="1">
              <a:buFontTx/>
              <a:buNone/>
              <a:defRPr/>
            </a:pPr>
            <a:r>
              <a:rPr lang="en-US" altLang="en-US" sz="2800" i="1" dirty="0"/>
              <a:t>First vaccination</a:t>
            </a:r>
          </a:p>
          <a:p>
            <a:pPr eaLnBrk="1" hangingPunct="1">
              <a:buFontTx/>
              <a:buNone/>
              <a:defRPr/>
            </a:pPr>
            <a:endParaRPr lang="en-US" altLang="en-US" sz="2800" i="1" dirty="0"/>
          </a:p>
          <a:p>
            <a:pPr eaLnBrk="1" hangingPunct="1">
              <a:buFontTx/>
              <a:buNone/>
              <a:defRPr/>
            </a:pPr>
            <a:r>
              <a:rPr lang="en-US" altLang="en-US" sz="2800" dirty="0"/>
              <a:t>Edward Jenner inoculates a </a:t>
            </a:r>
          </a:p>
          <a:p>
            <a:pPr eaLnBrk="1" hangingPunct="1">
              <a:buFontTx/>
              <a:buNone/>
              <a:defRPr/>
            </a:pPr>
            <a:r>
              <a:rPr lang="en-US" altLang="en-US" sz="2800" dirty="0"/>
              <a:t>child with a vial vaccine to </a:t>
            </a:r>
          </a:p>
          <a:p>
            <a:pPr eaLnBrk="1" hangingPunct="1">
              <a:buFontTx/>
              <a:buNone/>
              <a:defRPr/>
            </a:pPr>
            <a:r>
              <a:rPr lang="en-US" altLang="en-US" sz="2800" dirty="0"/>
              <a:t>protect him from smallpox</a:t>
            </a:r>
          </a:p>
        </p:txBody>
      </p:sp>
      <p:pic>
        <p:nvPicPr>
          <p:cNvPr id="8196" name="Picture 4" descr="jenner_edward">
            <a:extLst>
              <a:ext uri="{FF2B5EF4-FFF2-40B4-BE49-F238E27FC236}">
                <a16:creationId xmlns:a16="http://schemas.microsoft.com/office/drawing/2014/main" id="{E5171716-08B2-26A5-3DA9-892732F03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09800"/>
            <a:ext cx="20701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FC9D2CB3-3EB2-77A4-C6EE-EFA2044D2C40}"/>
              </a:ext>
            </a:extLst>
          </p:cNvPr>
          <p:cNvSpPr txBox="1">
            <a:spLocks noChangeArrowheads="1"/>
          </p:cNvSpPr>
          <p:nvPr/>
        </p:nvSpPr>
        <p:spPr bwMode="auto">
          <a:xfrm>
            <a:off x="457200" y="12954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algn="ctr" eaLnBrk="1" hangingPunct="1">
              <a:buFontTx/>
              <a:buNone/>
            </a:pPr>
            <a:r>
              <a:rPr lang="en-US" altLang="en-US" sz="3600">
                <a:solidFill>
                  <a:schemeClr val="hlink"/>
                </a:solidFill>
              </a:rPr>
              <a:t>1830-1833</a:t>
            </a:r>
          </a:p>
          <a:p>
            <a:pPr eaLnBrk="1" hangingPunct="1">
              <a:buFontTx/>
              <a:buNone/>
            </a:pPr>
            <a:r>
              <a:rPr lang="en-US" altLang="en-US"/>
              <a:t> </a:t>
            </a:r>
          </a:p>
          <a:p>
            <a:pPr eaLnBrk="1" hangingPunct="1">
              <a:buFontTx/>
              <a:buNone/>
            </a:pPr>
            <a:r>
              <a:rPr lang="en-US" altLang="en-US"/>
              <a:t>	</a:t>
            </a:r>
            <a:r>
              <a:rPr lang="en-US" altLang="en-US" sz="2800">
                <a:solidFill>
                  <a:schemeClr val="hlink"/>
                </a:solidFill>
              </a:rPr>
              <a:t>1830</a:t>
            </a:r>
            <a:r>
              <a:rPr lang="en-US" altLang="en-US" sz="2800"/>
              <a:t>  Proteins are discovered.</a:t>
            </a:r>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r>
              <a:rPr lang="en-US" altLang="en-US"/>
              <a:t>				</a:t>
            </a:r>
            <a:r>
              <a:rPr lang="en-US" altLang="en-US" sz="2800">
                <a:solidFill>
                  <a:schemeClr val="hlink"/>
                </a:solidFill>
              </a:rPr>
              <a:t>1833</a:t>
            </a:r>
            <a:r>
              <a:rPr lang="en-US" altLang="en-US" sz="2800"/>
              <a:t>  First enzyme is					discovered and isolated.</a:t>
            </a:r>
          </a:p>
        </p:txBody>
      </p:sp>
      <p:sp>
        <p:nvSpPr>
          <p:cNvPr id="2" name="Rectangle 2">
            <a:extLst>
              <a:ext uri="{FF2B5EF4-FFF2-40B4-BE49-F238E27FC236}">
                <a16:creationId xmlns:a16="http://schemas.microsoft.com/office/drawing/2014/main" id="{6FAA6D2E-BCB6-33CA-1479-48F126EF8AD7}"/>
              </a:ext>
            </a:extLst>
          </p:cNvPr>
          <p:cNvSpPr>
            <a:spLocks noGrp="1" noChangeArrowheads="1"/>
          </p:cNvSpPr>
          <p:nvPr>
            <p:ph type="title"/>
          </p:nvPr>
        </p:nvSpPr>
        <p:spPr/>
        <p:txBody>
          <a:bodyPr/>
          <a:lstStyle/>
          <a:p>
            <a:pPr eaLnBrk="1" hangingPunct="1">
              <a:defRPr/>
            </a:pPr>
            <a:r>
              <a:rPr lang="en-US">
                <a:cs typeface="+mj-cs"/>
              </a:rPr>
              <a:t>Biotechnology Timeline</a:t>
            </a:r>
          </a:p>
        </p:txBody>
      </p:sp>
      <p:pic>
        <p:nvPicPr>
          <p:cNvPr id="9220" name="Picture 8" descr="uesc_08_img0474">
            <a:extLst>
              <a:ext uri="{FF2B5EF4-FFF2-40B4-BE49-F238E27FC236}">
                <a16:creationId xmlns:a16="http://schemas.microsoft.com/office/drawing/2014/main" id="{E35DCFAE-E15B-886F-329A-39FEB2BAC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5" y="1905000"/>
            <a:ext cx="23653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9">
            <a:extLst>
              <a:ext uri="{FF2B5EF4-FFF2-40B4-BE49-F238E27FC236}">
                <a16:creationId xmlns:a16="http://schemas.microsoft.com/office/drawing/2014/main" id="{E99C349A-7994-95F0-228B-9187DC78ECFC}"/>
              </a:ext>
            </a:extLst>
          </p:cNvPr>
          <p:cNvSpPr txBox="1">
            <a:spLocks noChangeArrowheads="1"/>
          </p:cNvSpPr>
          <p:nvPr/>
        </p:nvSpPr>
        <p:spPr bwMode="auto">
          <a:xfrm>
            <a:off x="5791200" y="42672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anose="020B0503030404040204" pitchFamily="34" charset="0"/>
              </a:defRPr>
            </a:lvl1pPr>
            <a:lvl2pPr marL="742950" indent="-285750">
              <a:spcBef>
                <a:spcPct val="20000"/>
              </a:spcBef>
              <a:buChar char="–"/>
              <a:defRPr sz="2800">
                <a:solidFill>
                  <a:schemeClr val="tx1"/>
                </a:solidFill>
                <a:latin typeface="Arial" panose="020B0604020202020204" pitchFamily="34" charset="0"/>
                <a:ea typeface="Geneva" panose="020B0503030404040204" pitchFamily="34" charset="0"/>
              </a:defRPr>
            </a:lvl2pPr>
            <a:lvl3pPr marL="1143000" indent="-228600">
              <a:spcBef>
                <a:spcPct val="20000"/>
              </a:spcBef>
              <a:buChar char="•"/>
              <a:defRPr sz="2400">
                <a:solidFill>
                  <a:schemeClr val="tx1"/>
                </a:solidFill>
                <a:latin typeface="Arial" panose="020B0604020202020204" pitchFamily="34" charset="0"/>
                <a:ea typeface="Geneva" panose="020B0503030404040204" pitchFamily="34" charset="0"/>
              </a:defRPr>
            </a:lvl3pPr>
            <a:lvl4pPr marL="1600200" indent="-228600">
              <a:spcBef>
                <a:spcPct val="20000"/>
              </a:spcBef>
              <a:buChar char="–"/>
              <a:defRPr sz="2000">
                <a:solidFill>
                  <a:schemeClr val="tx1"/>
                </a:solidFill>
                <a:latin typeface="Arial" panose="020B0604020202020204" pitchFamily="34" charset="0"/>
                <a:ea typeface="Geneva" panose="020B0503030404040204" pitchFamily="34" charset="0"/>
              </a:defRPr>
            </a:lvl4pPr>
            <a:lvl5pPr marL="2057400" indent="-228600">
              <a:spcBef>
                <a:spcPct val="20000"/>
              </a:spcBef>
              <a:buChar char="»"/>
              <a:defRPr sz="20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anose="020B0503030404040204" pitchFamily="34" charset="0"/>
              </a:defRPr>
            </a:lvl9pPr>
          </a:lstStyle>
          <a:p>
            <a:pPr eaLnBrk="1" hangingPunct="1">
              <a:spcBef>
                <a:spcPct val="50000"/>
              </a:spcBef>
              <a:buFontTx/>
              <a:buNone/>
            </a:pPr>
            <a:r>
              <a:rPr lang="en-US" altLang="en-US" sz="1400"/>
              <a:t>Model of a 5-peptide protein.</a:t>
            </a:r>
          </a:p>
        </p:txBody>
      </p:sp>
      <p:pic>
        <p:nvPicPr>
          <p:cNvPr id="9222" name="Picture 7" descr="images">
            <a:extLst>
              <a:ext uri="{FF2B5EF4-FFF2-40B4-BE49-F238E27FC236}">
                <a16:creationId xmlns:a16="http://schemas.microsoft.com/office/drawing/2014/main" id="{65FF3CC9-BDAB-AC37-85CB-5E0ABC3B5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0"/>
            <a:ext cx="24384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85BAA8-A549-258C-FB87-DC5FB767C596}"/>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10243" name="Rectangle 3">
            <a:extLst>
              <a:ext uri="{FF2B5EF4-FFF2-40B4-BE49-F238E27FC236}">
                <a16:creationId xmlns:a16="http://schemas.microsoft.com/office/drawing/2014/main" id="{54B3A1DE-BCBA-D951-6C10-AF7FC4ABD9D7}"/>
              </a:ext>
            </a:extLst>
          </p:cNvPr>
          <p:cNvSpPr>
            <a:spLocks noGrp="1" noChangeArrowheads="1"/>
          </p:cNvSpPr>
          <p:nvPr>
            <p:ph type="body" idx="1"/>
          </p:nvPr>
        </p:nvSpPr>
        <p:spPr/>
        <p:txBody>
          <a:bodyPr/>
          <a:lstStyle/>
          <a:p>
            <a:pPr algn="ctr" eaLnBrk="1" hangingPunct="1">
              <a:buFontTx/>
              <a:buNone/>
              <a:defRPr/>
            </a:pPr>
            <a:r>
              <a:rPr lang="en-US" sz="3600">
                <a:solidFill>
                  <a:schemeClr val="hlink"/>
                </a:solidFill>
                <a:cs typeface="+mn-cs"/>
              </a:rPr>
              <a:t>1857</a:t>
            </a:r>
          </a:p>
          <a:p>
            <a:pPr eaLnBrk="1" hangingPunct="1">
              <a:buFontTx/>
              <a:buNone/>
              <a:defRPr/>
            </a:pPr>
            <a:r>
              <a:rPr lang="en-US" sz="3600">
                <a:cs typeface="+mn-cs"/>
              </a:rPr>
              <a:t>  </a:t>
            </a:r>
            <a:r>
              <a:rPr lang="en-US">
                <a:cs typeface="+mn-cs"/>
              </a:rPr>
              <a:t>Louis Pasteur proposes</a:t>
            </a:r>
          </a:p>
          <a:p>
            <a:pPr eaLnBrk="1" hangingPunct="1">
              <a:buFontTx/>
              <a:buNone/>
              <a:defRPr/>
            </a:pPr>
            <a:r>
              <a:rPr lang="en-US">
                <a:cs typeface="+mn-cs"/>
              </a:rPr>
              <a:t>  that microbes cause </a:t>
            </a:r>
          </a:p>
          <a:p>
            <a:pPr eaLnBrk="1" hangingPunct="1">
              <a:buFontTx/>
              <a:buNone/>
              <a:defRPr/>
            </a:pPr>
            <a:r>
              <a:rPr lang="en-US">
                <a:cs typeface="+mn-cs"/>
              </a:rPr>
              <a:t>  fermentation. He later </a:t>
            </a:r>
          </a:p>
          <a:p>
            <a:pPr eaLnBrk="1" hangingPunct="1">
              <a:buFontTx/>
              <a:buNone/>
              <a:defRPr/>
            </a:pPr>
            <a:r>
              <a:rPr lang="en-US">
                <a:cs typeface="+mn-cs"/>
              </a:rPr>
              <a:t>  conducts experiments </a:t>
            </a:r>
          </a:p>
          <a:p>
            <a:pPr eaLnBrk="1" hangingPunct="1">
              <a:buFontTx/>
              <a:buNone/>
              <a:defRPr/>
            </a:pPr>
            <a:r>
              <a:rPr lang="en-US">
                <a:cs typeface="+mn-cs"/>
              </a:rPr>
              <a:t>  that support </a:t>
            </a:r>
          </a:p>
          <a:p>
            <a:pPr eaLnBrk="1" hangingPunct="1">
              <a:buFontTx/>
              <a:buNone/>
              <a:defRPr/>
            </a:pPr>
            <a:r>
              <a:rPr lang="en-US">
                <a:cs typeface="+mn-cs"/>
              </a:rPr>
              <a:t>  the germ theory of disease.</a:t>
            </a:r>
          </a:p>
        </p:txBody>
      </p:sp>
      <p:pic>
        <p:nvPicPr>
          <p:cNvPr id="10244" name="Picture 4" descr="lou_pasteur">
            <a:extLst>
              <a:ext uri="{FF2B5EF4-FFF2-40B4-BE49-F238E27FC236}">
                <a16:creationId xmlns:a16="http://schemas.microsoft.com/office/drawing/2014/main" id="{91879A45-8A63-E401-7118-F70863D30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81200"/>
            <a:ext cx="24288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2622F4E-C08C-32DA-92F5-47ABED498920}"/>
              </a:ext>
            </a:extLst>
          </p:cNvPr>
          <p:cNvSpPr>
            <a:spLocks noGrp="1" noChangeArrowheads="1"/>
          </p:cNvSpPr>
          <p:nvPr>
            <p:ph type="title"/>
          </p:nvPr>
        </p:nvSpPr>
        <p:spPr/>
        <p:txBody>
          <a:bodyPr/>
          <a:lstStyle/>
          <a:p>
            <a:pPr eaLnBrk="1" hangingPunct="1">
              <a:defRPr/>
            </a:pPr>
            <a:r>
              <a:rPr lang="en-US">
                <a:cs typeface="+mj-cs"/>
              </a:rPr>
              <a:t>Biotechnology Timeline</a:t>
            </a:r>
          </a:p>
        </p:txBody>
      </p:sp>
      <p:sp>
        <p:nvSpPr>
          <p:cNvPr id="12291" name="Rectangle 3">
            <a:extLst>
              <a:ext uri="{FF2B5EF4-FFF2-40B4-BE49-F238E27FC236}">
                <a16:creationId xmlns:a16="http://schemas.microsoft.com/office/drawing/2014/main" id="{BFCD4884-096A-0F51-B44C-ED7164042302}"/>
              </a:ext>
            </a:extLst>
          </p:cNvPr>
          <p:cNvSpPr>
            <a:spLocks noGrp="1" noChangeArrowheads="1"/>
          </p:cNvSpPr>
          <p:nvPr>
            <p:ph type="body" idx="1"/>
          </p:nvPr>
        </p:nvSpPr>
        <p:spPr/>
        <p:txBody>
          <a:bodyPr/>
          <a:lstStyle/>
          <a:p>
            <a:pPr algn="ctr" eaLnBrk="1" hangingPunct="1">
              <a:buFontTx/>
              <a:buNone/>
              <a:defRPr/>
            </a:pPr>
            <a:r>
              <a:rPr lang="en-US" sz="3600">
                <a:solidFill>
                  <a:schemeClr val="hlink"/>
                </a:solidFill>
                <a:cs typeface="+mn-cs"/>
              </a:rPr>
              <a:t>1859</a:t>
            </a:r>
          </a:p>
          <a:p>
            <a:pPr eaLnBrk="1" hangingPunct="1">
              <a:buFontTx/>
              <a:buNone/>
              <a:defRPr/>
            </a:pPr>
            <a:r>
              <a:rPr lang="en-US" sz="3600">
                <a:cs typeface="+mn-cs"/>
              </a:rPr>
              <a:t>	</a:t>
            </a:r>
          </a:p>
          <a:p>
            <a:pPr eaLnBrk="1" hangingPunct="1">
              <a:buFontTx/>
              <a:buNone/>
              <a:defRPr/>
            </a:pPr>
            <a:r>
              <a:rPr lang="en-US" sz="3600">
                <a:cs typeface="+mn-cs"/>
              </a:rPr>
              <a:t>				</a:t>
            </a:r>
            <a:r>
              <a:rPr lang="en-US">
                <a:cs typeface="+mn-cs"/>
              </a:rPr>
              <a:t>Charles Darwin publishes </a:t>
            </a:r>
          </a:p>
          <a:p>
            <a:pPr eaLnBrk="1" hangingPunct="1">
              <a:buFontTx/>
              <a:buNone/>
              <a:defRPr/>
            </a:pPr>
            <a:r>
              <a:rPr lang="en-US">
                <a:cs typeface="+mn-cs"/>
              </a:rPr>
              <a:t>				the theory of evolution</a:t>
            </a:r>
          </a:p>
          <a:p>
            <a:pPr eaLnBrk="1" hangingPunct="1">
              <a:buFontTx/>
              <a:buNone/>
              <a:defRPr/>
            </a:pPr>
            <a:r>
              <a:rPr lang="en-US">
                <a:cs typeface="+mn-cs"/>
              </a:rPr>
              <a:t>				by natural selection.</a:t>
            </a:r>
            <a:r>
              <a:rPr lang="en-US" sz="3600">
                <a:cs typeface="+mn-cs"/>
              </a:rPr>
              <a:t> </a:t>
            </a:r>
          </a:p>
        </p:txBody>
      </p:sp>
      <p:pic>
        <p:nvPicPr>
          <p:cNvPr id="12292" name="Picture 4" descr="darwin">
            <a:extLst>
              <a:ext uri="{FF2B5EF4-FFF2-40B4-BE49-F238E27FC236}">
                <a16:creationId xmlns:a16="http://schemas.microsoft.com/office/drawing/2014/main" id="{22F6B002-6EAF-B389-4572-EBC9D39DE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18145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1677</Words>
  <Application>Microsoft Macintosh PowerPoint</Application>
  <PresentationFormat>On-screen Show (4:3)</PresentationFormat>
  <Paragraphs>316</Paragraphs>
  <Slides>48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Geneva</vt:lpstr>
      <vt:lpstr>Default Design</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PowerPoint Presentation</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lpstr>Biotechnology Timeline</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Timeline</dc:title>
  <dc:creator>Catherine Macek</dc:creator>
  <cp:lastModifiedBy>Virginia Crisp</cp:lastModifiedBy>
  <cp:revision>89</cp:revision>
  <dcterms:created xsi:type="dcterms:W3CDTF">2006-07-12T20:15:35Z</dcterms:created>
  <dcterms:modified xsi:type="dcterms:W3CDTF">2026-03-11T19:31:39Z</dcterms:modified>
</cp:coreProperties>
</file>